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352" r:id="rId6"/>
    <p:sldId id="426" r:id="rId7"/>
    <p:sldId id="381" r:id="rId8"/>
    <p:sldId id="408" r:id="rId9"/>
    <p:sldId id="416" r:id="rId10"/>
    <p:sldId id="425" r:id="rId11"/>
    <p:sldId id="410" r:id="rId12"/>
    <p:sldId id="411" r:id="rId13"/>
    <p:sldId id="428" r:id="rId14"/>
    <p:sldId id="419" r:id="rId15"/>
    <p:sldId id="422" r:id="rId16"/>
    <p:sldId id="424" r:id="rId17"/>
    <p:sldId id="423" r:id="rId18"/>
    <p:sldId id="420" r:id="rId1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CA7210-1902-B7D4-9AEA-087563EFCB60}" name="Keava Campbell" initials="KC" userId="S::keava@winterbrookplanning.com::52140477-be2d-406d-a45b-f7bfcaa9af8c" providerId="AD"/>
  <p188:author id="{223A8D8A-AFD2-E4AE-6D6A-E35FC257E981}" name="Ellen Palmquist" initials="EP" userId="S::epalmquist@kearnswest.com::036434fd-a3db-4635-9146-ec1cd1477ec0" providerId="AD"/>
  <p188:author id="{0D8CAD9B-4B9C-6CAD-3C4D-9CB93FDEBDCA}" name="Guest User" initials="GU" userId="S::urn:spo:anon#9bd52062efd149230fe4ac9b76afb95476cdd85e3b486b342c0d24efb4b7ddbb::" providerId="AD"/>
  <p188:author id="{665922D2-4A6A-F2D8-2718-703AA5AB7C05}" name="Jesse Winterowd" initials="JW" userId="S::jesse@winterbrookplanning.com::ec674470-b032-4eb0-861b-8260320a392f" providerId="AD"/>
  <p188:author id="{4D7FE5D9-6BBC-B345-2F22-B0B2B4AE6696}" name="Josh Mahar" initials="JM" userId="S::jmahar@kearnswest.com::ab769fdb-17b9-43bb-a7a5-5df810aeca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984"/>
    <a:srgbClr val="94CDA7"/>
    <a:srgbClr val="CC00CC"/>
    <a:srgbClr val="FCE3B2"/>
    <a:srgbClr val="2A9C50"/>
    <a:srgbClr val="D1E0FB"/>
    <a:srgbClr val="BED3FA"/>
    <a:srgbClr val="87ADF5"/>
    <a:srgbClr val="E8E8E8"/>
    <a:srgbClr val="F2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0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ava Campbell" userId="52140477-be2d-406d-a45b-f7bfcaa9af8c" providerId="ADAL" clId="{2A458CD6-6295-4A69-8A1F-1CA110080364}"/>
    <pc:docChg chg="modSld">
      <pc:chgData name="Keava Campbell" userId="52140477-be2d-406d-a45b-f7bfcaa9af8c" providerId="ADAL" clId="{2A458CD6-6295-4A69-8A1F-1CA110080364}" dt="2025-09-30T18:01:30.027" v="50" actId="20577"/>
      <pc:docMkLst>
        <pc:docMk/>
      </pc:docMkLst>
      <pc:sldChg chg="modSp mod">
        <pc:chgData name="Keava Campbell" userId="52140477-be2d-406d-a45b-f7bfcaa9af8c" providerId="ADAL" clId="{2A458CD6-6295-4A69-8A1F-1CA110080364}" dt="2025-09-30T18:01:30.027" v="50" actId="20577"/>
        <pc:sldMkLst>
          <pc:docMk/>
          <pc:sldMk cId="1883177220" sldId="352"/>
        </pc:sldMkLst>
        <pc:spChg chg="mod">
          <ac:chgData name="Keava Campbell" userId="52140477-be2d-406d-a45b-f7bfcaa9af8c" providerId="ADAL" clId="{2A458CD6-6295-4A69-8A1F-1CA110080364}" dt="2025-09-30T18:01:30.027" v="50" actId="20577"/>
          <ac:spMkLst>
            <pc:docMk/>
            <pc:sldMk cId="1883177220" sldId="352"/>
            <ac:spMk id="3" creationId="{A962919D-5D69-1BA0-F762-DFC2343B6D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34C06B9-C7B1-40E6-8DAB-955D38808FFC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4ED1927-8C2C-4CC7-9388-D309874B8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0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Applicable Criteria:</a:t>
            </a:r>
          </a:p>
          <a:p>
            <a:endParaRPr lang="en-US"/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Statewide Planning Goals 1, 2, 9, and 11–13.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OAR 660, Division 24, Sections 0040—0067.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OAR 660, Division 11.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 Plan Policies 1, 2, 3, 4, 5, and 6.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 Code Sections 150.05, 156.08, and 157.226.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 222.111–175. </a:t>
            </a: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C785-6DBA-47D7-85B7-0C19807FB2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0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258F8-51D5-A077-96C4-D6F0507DC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7C4BE-4E88-1F81-57C4-F50ED60BE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096A7D-D575-4898-B2B7-494B98D6C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0E31-C892-298F-53F9-F0C72099C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623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27A84-B625-CE09-6C0D-2EBFB3D4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3BDC4-89A4-568F-8CFE-54D85A9D4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B2BD1-A27A-1FC0-1486-AB1CF6A26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EF135-71A4-51FD-EB54-E6F143CB0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823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2B38B-17C3-C41B-4F92-FAA43FC6E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58FD0-F462-FEB4-FC1E-B53C24E36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50865-033F-5BE2-A306-72BD98616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29EAF-E461-24A2-82DE-319D32F44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080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EB18F-CAFA-7BDD-4D10-82540D9E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ECC44-7C57-156A-FA15-3A15E28AB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B9277-1591-5BEE-B4C5-C8F6CDF96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Motions from Clint’s staff report.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E2BA7-1283-07AF-4413-1EFD3CC31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1927-8C2C-4CC7-9388-D309874B8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5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345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4031-A730-F797-82A2-CFD03103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3541C-BED3-7241-C420-E7B153DA1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15C6E-489F-2F69-38A4-764AB5206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Area: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 1.0 and 1.5-mile buffer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Not included: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Cities of Umatilla and Stanfield UGBs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C05A6-0E78-443F-E534-9E6F23CFE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751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Size: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Tracts  ≥  100 contiguous acres </a:t>
            </a:r>
            <a:r>
              <a:rPr lang="en-US" sz="1200" u="sng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after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removal of constrained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Individual tax lots  &gt;  20 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Uninterrupted by road, railway, or water body</a:t>
            </a:r>
          </a:p>
          <a:p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Topography and location: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5% maximum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Outside of special flood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NEW since last meeting – 200-foot residential buffer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Serviceability: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Access to urban services from Hermiston UGB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1927-8C2C-4CC7-9388-D309874B89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4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D262-2683-5A65-C5FA-A08849FBA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BB719-8DDB-9237-98BF-004C12F79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0C2A6-9249-6F45-83B1-9CF506FCB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Size: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Tracts  ≥  100 contiguous acres </a:t>
            </a:r>
            <a:r>
              <a:rPr lang="en-US" sz="1200" u="sng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after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removal of constrained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Individual tax lots  &gt;  20 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Uninterrupted by road, railway, or water body</a:t>
            </a:r>
          </a:p>
          <a:p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Topography and location: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5% maximum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Outside of special flood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NEW since last meeting – 200-foot residential buffer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Serviceability: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Access to urban services from Hermiston UGB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8E7B-8536-4C2E-B58A-5E8D21CA2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1927-8C2C-4CC7-9388-D309874B89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7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EBD6-25A2-CFB9-9431-ED34BABA4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D56BE-DC44-2CF4-0AE1-737ADD10A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ADE6E-C248-9310-9D9B-06306B829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680EF-9925-6361-267D-E9B72AAD6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4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874B5-ABB9-4348-381B-AAD69A62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AE07F-148C-2E32-1DAD-2912B98D4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2D129-08BB-05BE-B626-16361873B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Talk about proposed text amendment for zoning/overlay.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0F149-8735-95D1-8A74-222F2AABD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3319C785-6DBA-47D7-85B7-0C19807FB2E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338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Entire area UGB expansion area is proposed to be annexed.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Proposal is going straight to urban land (not through </a:t>
            </a:r>
            <a:r>
              <a:rPr lang="en-US" dirty="0" err="1"/>
              <a:t>urbanizable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Demonstration of Orderly Urban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PFP analysis for the expansion area is part of the package.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HDC Conceptual Development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of urban HDC overlay to control possible development on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1927-8C2C-4CC7-9388-D309874B8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Easements were also removed, which affected the available acres and total building count.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1927-8C2C-4CC7-9388-D309874B8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076DB-8ADD-933D-E4A9-EE2E1C70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BBD8E-4056-C698-5776-576A2C908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364D8-63B8-66CF-875D-FC857B96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01C8-2BBD-4CEB-AA7B-1AA1E2A63DAD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50121-A16F-B8CD-0D85-9813B7D6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CCB7-AE1F-6E21-CE15-C8735002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7685-189E-5BE1-F62E-EF68D3FB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D1FCE-B8CB-0A9D-6C62-78D2A512B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F3292-6B46-E4CE-CB2D-2B8E11105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F704-CBCF-4E30-8353-4F1E26104660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8AC95-2366-EF10-758A-995102EF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E8783-EB08-8784-75D6-F9F9B40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4C7E9A-91DB-BC0E-051A-E8E2FA87A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E4A7E-DC8C-DC41-0BA1-11EEAFDE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D6B88-FFE2-04D3-3168-98BCBDAE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F31B-97FE-40B8-8DC4-E274DA544440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8DFFD-D598-9665-0DCB-7E2E69FF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7BBD-A491-A661-E30D-0FE408BE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09D7-5A15-4AEA-108C-65741F8C0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F5B98-FC6E-1BC8-3BD6-F52A1C84F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DBBC8-AA3D-FAB1-6536-B4608BD7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6D63-EFA4-4718-B60D-C65BF90B85D0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398A-93A1-55D7-6E50-4AAFDE50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79760-A6D9-91C8-362E-E747B921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99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5F52-8A7B-59AB-6598-8E0A31BD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472FE-514B-EA22-072A-6BB5A6E13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1B476-EA89-EF09-98DD-1E9CDAE8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4D859-E4EF-467F-AE66-935F32D6AB75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8D965-3456-90A0-D3F0-5B78103D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AE94-79CD-37A5-81C2-AEF2639C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22AC-D04D-B36B-1ECF-24950E59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85EE1-3F9F-8873-209C-3325E2990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4D65-6A78-D2B2-610C-B803AEE8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654A1-538A-4C9D-8DF4-FD3DA07136B7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35FE-59E1-6083-78FD-2D5CA66D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5D845-DFCB-76BE-6F41-50E3F908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909E-065B-53F2-ED77-530D3C27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59D29-0460-5D0D-AD8C-45E2B4621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726F1-91A2-C2BC-6BD2-34B203F0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1DF94-947F-9E15-6B0F-FF4547BB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55B4-3321-49DE-A62F-6B957C0276D1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5A75F-2165-E76F-AE04-355AECAD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F849-9585-007B-5B21-7344FCCC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2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1CAC-F40C-165A-27EE-58464553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C4EBF-42B1-42D5-8257-7DAF2163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CED19-D4C4-B92D-9461-B5E6FF077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6A556-5234-4059-ED33-47B9F7D5B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C09F9-F81A-A31A-7CF6-D18197AA8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8E61AD-CFB4-FF6C-7148-320F4DAD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B0C3E-D32B-4C35-AC04-EF90750AC391}" type="datetime1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6F7BD-37FC-3615-B92E-E3416095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988EF-B483-D902-3A15-40724DC9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056A5-5DD9-5F10-8E88-0C93F9E1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01D0F-067C-7EC6-A896-9E5FAAE7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3E21-C9B1-41CD-B27A-48352DEBC9DA}" type="datetime1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93B1A-78D5-C1EB-FD80-B96960AE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BDC55-974A-0F12-4D25-92181106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7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AC640-8CE5-2AE6-8349-2EF98BB7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65E8-CE9B-4156-8F45-4A436A55991B}" type="datetime1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2F4A7-F182-C5E6-D356-748127B4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FF674-1094-631B-BFA1-BADAA861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8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F97F-10A5-5B79-DB4D-427CD168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29018-FB3F-B5B2-1394-E09EEC940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5F907-63E9-023C-8709-8E9900C22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55E3A-AD76-06C4-E635-7559E98D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D0A2-2E7E-4254-9FF6-480408C16991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8092A-1779-E172-F1BE-A98FCEE9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AB53B-1899-6DFA-8BE6-3744AB0D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0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B205-334E-D11A-EFBD-A7FB8EAF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778C-F4C0-68CC-5628-F934B1CE6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9D4F-B5CB-C30F-6DB5-E64C7186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EC8C-5BBA-4814-83F0-76019CDA9DDA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836F5-5213-F291-BDA8-4CBCB31E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2C501-61B5-B44B-DA91-BDBDA702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0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D118-BEC2-6414-3CE3-A8234577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7C1DD3-498A-4150-12EB-BE89986F4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E51D4-3D5C-C545-3AD3-A718E30F4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E075C-7D0A-CD95-013A-A14E8476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EC36-6E1A-4A87-83EB-81EB61538D87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52548-D7B8-02E5-5C30-213E37DA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97D29-25AD-886D-EE53-FCE38FD3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05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2A50-8487-E269-CAE3-71DB31EB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73547-239E-DC4F-5B02-A4259234E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1355F-A7A3-8F35-06AB-A66109D8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4776-FAA4-49BA-A4D0-91E0194E9722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70E3E-EC88-0DD2-48A7-EB6F0899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0346A-9F12-0AB1-63FC-522B2CD1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86B59-98E3-901F-15BC-4C1C7380F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FC7E9-73A6-1211-2286-873BAA899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D704B-C71A-4A81-2E2F-F50F1EE3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3994-51D6-4320-809F-7C13B5D5CC88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364BF-CC56-7CEA-9539-334A9A38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64851-2BE6-D811-CFA1-679703D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9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976B6-05F4-4EB7-FDDF-7A7B9C16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1A214-2659-30A5-56F6-9D1FF127B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D079-4B5A-1D83-1D28-42C24562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13C30-57FE-4D48-869D-94A642E06BC1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C5222-C5A3-0DD3-709C-862319C7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E6208-EE2B-8BA9-0946-20B4BE22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2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ED23-D1F3-5C98-61BB-69950A72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EBE40-5362-F3CA-CA79-59BF52EF7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92C13-6F78-58B7-10A0-BA9DEAD39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F6536-AD7B-D10B-EF43-81363FCF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449-3A44-4E93-ADB6-B030C48F77CE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03F78-9003-CC2D-78F0-E946749A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02911-E543-5DCE-6D6D-FEC5ADF54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112A-2A5A-938B-E26E-C11A6BE2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0041D-A7A2-8E85-F2E5-16E98B00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00F02-468B-2E19-AAC3-1C66030F3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C0AD8-2AA7-CC40-2A4D-CB437152F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A722C-7E5A-0365-5D64-BA76A8273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0EE37B-EA93-8E3F-6293-0080EB0E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DB2F-66E1-48EE-82FB-55D1B7220495}" type="datetime1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2AC36-E911-E8D9-668B-F4116BF7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0DAAD-1555-15D5-D5CB-B766DD52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6273-45DE-DAE2-7BAB-A229D16A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81B06-46BF-4F0D-D0C9-0D4A360B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D855-C450-434E-925E-D8CC64411298}" type="datetime1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37C40-2741-26F6-64F7-5D930F39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5AB0B-1ACA-5B3E-E85C-3DE43CA0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396025-CBF5-894E-DE80-1833F268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66BB-D462-4A31-857F-BE1F415AF708}" type="datetime1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75DEA-9C10-A5BF-2953-45F30159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A9492-A387-B675-9DC3-0B61FB5D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C257-84D6-59D9-4300-7AF66D23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9E73E-9493-216C-5576-2A19BA60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1D0FE-EE55-058A-AB31-36A68B943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E22ED-6EBB-3A77-66D1-C9A5D112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2F4E-F391-4F97-8447-9EC52D70B397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B07AF-82A0-345A-F467-9CF73CFE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75D5E-9812-0336-AD29-BAF02DB2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2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9A4-745D-4090-4A06-3BDB8D73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72797-F1CE-345B-E2E7-4DA9A28E5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68233-DA66-9D70-9689-E101C0735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D57E1-0C4D-9780-68C5-022E957D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778-D7AB-4920-92C5-2AEC022D127E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2D2D7-0FBD-AABA-6CAA-A0A018576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A231B-371F-F91E-B4DB-D13B035F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8E0C9-2BE6-68EF-B3FA-ED5DC3C2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FCB14-B0BA-6436-7B0A-79B3EFF64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2A789-EFC4-1D5E-3A93-066EE318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E69DA4-926F-4295-9725-8D6034A0FF77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A6AE8-911F-FF47-1B9B-E1152B6FE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9757-83B5-CF03-3B7E-473A83A2B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CE1342-7895-45E6-9324-8903EDC43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0534E-C719-6419-0D9F-84DABAA4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AB37E-4989-C271-AAF6-D6FE5AA6F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02286-2AFD-3555-585A-C73FE59F1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A46AD-41FB-40A9-A078-C18DCEE13B88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B9784-23A9-A3E2-4791-94D95BCA6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B707-E456-8940-4A94-3ECC0C5B9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8859-0441-48FF-8F58-481933F0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973706-5FF3-C560-F403-D90F549B56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t="38337"/>
          <a:stretch/>
        </p:blipFill>
        <p:spPr>
          <a:xfrm>
            <a:off x="8751850" y="4517162"/>
            <a:ext cx="3440150" cy="23408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39DEAE-8BC9-964F-0584-688EE2168102}"/>
              </a:ext>
            </a:extLst>
          </p:cNvPr>
          <p:cNvSpPr/>
          <p:nvPr/>
        </p:nvSpPr>
        <p:spPr>
          <a:xfrm>
            <a:off x="0" y="2906228"/>
            <a:ext cx="12192000" cy="1610934"/>
          </a:xfrm>
          <a:prstGeom prst="rect">
            <a:avLst/>
          </a:prstGeom>
          <a:solidFill>
            <a:srgbClr val="69B9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04298-82E2-EFEA-36DE-89DF1CD67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690" y="778933"/>
            <a:ext cx="10735110" cy="200674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69B984"/>
                </a:solidFill>
                <a:latin typeface="Aptos Light" panose="020B0004020202020204" pitchFamily="34" charset="0"/>
                <a:ea typeface="Source Sans Pro Light" panose="020B0403030403020204" pitchFamily="34" charset="0"/>
              </a:rPr>
              <a:t>City of Hermiston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</a:rPr>
              <a:t>UGB Expansion, Comprehensive Plan Amendment, Annexation, and Zone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2919D-5D69-1BA0-F762-DFC2343B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445" y="3203938"/>
            <a:ext cx="7107172" cy="165576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Umatilla County Board of Commissioners Hearing</a:t>
            </a:r>
          </a:p>
          <a:p>
            <a:pPr algn="l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October 15,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A5083-ED82-4825-9211-D475B63D634D}"/>
              </a:ext>
            </a:extLst>
          </p:cNvPr>
          <p:cNvSpPr/>
          <p:nvPr/>
        </p:nvSpPr>
        <p:spPr>
          <a:xfrm>
            <a:off x="0" y="4517162"/>
            <a:ext cx="8751850" cy="2340838"/>
          </a:xfrm>
          <a:prstGeom prst="rect">
            <a:avLst/>
          </a:prstGeom>
          <a:solidFill>
            <a:srgbClr val="69B9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EA7C33D-FEAB-C5A4-7D30-CC8C8756A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8" y="5894562"/>
            <a:ext cx="584794" cy="5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2B53525-6806-2722-B719-B515B121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" t="3176" b="6950"/>
          <a:stretch>
            <a:fillRect/>
          </a:stretch>
        </p:blipFill>
        <p:spPr>
          <a:xfrm>
            <a:off x="248875" y="641471"/>
            <a:ext cx="10571589" cy="6092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312C5-54A6-6A87-CCB9-298134721957}"/>
              </a:ext>
            </a:extLst>
          </p:cNvPr>
          <p:cNvSpPr txBox="1"/>
          <p:nvPr/>
        </p:nvSpPr>
        <p:spPr>
          <a:xfrm>
            <a:off x="10276765" y="2629457"/>
            <a:ext cx="166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indent="-53975"/>
            <a:r>
              <a:rPr lang="en-US" sz="1200"/>
              <a:t>*Required and existing easements removed.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0BE8AA-4D4B-F843-353E-5BEFD9301BAD}"/>
              </a:ext>
            </a:extLst>
          </p:cNvPr>
          <p:cNvSpPr/>
          <p:nvPr/>
        </p:nvSpPr>
        <p:spPr>
          <a:xfrm>
            <a:off x="8985956" y="220839"/>
            <a:ext cx="3206044" cy="2033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E92D1-3836-2CA1-0000-55D85594C7D0}"/>
              </a:ext>
            </a:extLst>
          </p:cNvPr>
          <p:cNvSpPr/>
          <p:nvPr/>
        </p:nvSpPr>
        <p:spPr>
          <a:xfrm>
            <a:off x="-1" y="0"/>
            <a:ext cx="12192001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60A231F-499F-404D-EBF9-73D02DB62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39300"/>
              </p:ext>
            </p:extLst>
          </p:nvPr>
        </p:nvGraphicFramePr>
        <p:xfrm>
          <a:off x="9096211" y="458965"/>
          <a:ext cx="2846914" cy="2170492"/>
        </p:xfrm>
        <a:graphic>
          <a:graphicData uri="http://schemas.openxmlformats.org/drawingml/2006/table">
            <a:tbl>
              <a:tblPr/>
              <a:tblGrid>
                <a:gridCol w="957086">
                  <a:extLst>
                    <a:ext uri="{9D8B030D-6E8A-4147-A177-3AD203B41FA5}">
                      <a16:colId xmlns:a16="http://schemas.microsoft.com/office/drawing/2014/main" val="1282963902"/>
                    </a:ext>
                  </a:extLst>
                </a:gridCol>
                <a:gridCol w="1889828">
                  <a:extLst>
                    <a:ext uri="{9D8B030D-6E8A-4147-A177-3AD203B41FA5}">
                      <a16:colId xmlns:a16="http://schemas.microsoft.com/office/drawing/2014/main" val="2209735340"/>
                    </a:ext>
                  </a:extLst>
                </a:gridCol>
              </a:tblGrid>
              <a:tr h="2514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Expansion area evaluation</a:t>
                      </a:r>
                      <a:endParaRPr 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8194"/>
                  </a:ext>
                </a:extLst>
              </a:tr>
              <a:tr h="2430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Final Suitable Acres*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121450"/>
                  </a:ext>
                </a:extLst>
              </a:tr>
              <a:tr h="3279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806761"/>
                  </a:ext>
                </a:extLst>
              </a:tr>
              <a:tr h="4636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798001"/>
                  </a:ext>
                </a:extLst>
              </a:tr>
              <a:tr h="3279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867403"/>
                  </a:ext>
                </a:extLst>
              </a:tr>
              <a:tr h="3279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806142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21AB2B1-738D-3DD0-D2F2-C748CA45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85880-7DFA-6E99-FC7A-1A8DF9AC414D}"/>
              </a:ext>
            </a:extLst>
          </p:cNvPr>
          <p:cNvSpPr txBox="1"/>
          <p:nvPr/>
        </p:nvSpPr>
        <p:spPr>
          <a:xfrm>
            <a:off x="436564" y="111478"/>
            <a:ext cx="668813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>
                <a:ea typeface="Source Sans Pro Light" panose="020B0403030403020204" pitchFamily="34" charset="0"/>
                <a:cs typeface="Times New Roman" panose="02020603050405020304" pitchFamily="18" charset="0"/>
              </a:rPr>
              <a:t>Hyperscale Data Centers Concept Plan</a:t>
            </a:r>
            <a:endParaRPr lang="en-US" sz="2400"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8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D7EB0-7FB2-BF01-DD98-A44256CE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CB07152-B58D-92C7-56AF-6EC06A63432F}"/>
              </a:ext>
            </a:extLst>
          </p:cNvPr>
          <p:cNvSpPr/>
          <p:nvPr/>
        </p:nvSpPr>
        <p:spPr>
          <a:xfrm>
            <a:off x="0" y="6343650"/>
            <a:ext cx="12192000" cy="377825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557AD-2E73-361D-4B54-B5BBD7D6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D8F1D-EB49-7A0C-172D-4B65A9501A81}"/>
              </a:ext>
            </a:extLst>
          </p:cNvPr>
          <p:cNvSpPr txBox="1"/>
          <p:nvPr/>
        </p:nvSpPr>
        <p:spPr>
          <a:xfrm>
            <a:off x="461964" y="86078"/>
            <a:ext cx="668813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ource Sans Pro Light" panose="020B0403030403020204" pitchFamily="34" charset="0"/>
                <a:cs typeface="Times New Roman" panose="02020603050405020304" pitchFamily="18" charset="0"/>
              </a:rPr>
              <a:t>Public Facilities – Water</a:t>
            </a:r>
            <a:endParaRPr lang="en-US" sz="2400" dirty="0">
              <a:ea typeface="Source Sans Pro Light" panose="020B04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C29B4-1B7B-ED8A-ABE5-F749DC0F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13463" r="214" b="3758"/>
          <a:stretch>
            <a:fillRect/>
          </a:stretch>
        </p:blipFill>
        <p:spPr>
          <a:xfrm>
            <a:off x="0" y="859993"/>
            <a:ext cx="12183052" cy="47511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89ADD-E9D4-F6AE-2BB1-F417EDED8493}"/>
              </a:ext>
            </a:extLst>
          </p:cNvPr>
          <p:cNvSpPr txBox="1"/>
          <p:nvPr/>
        </p:nvSpPr>
        <p:spPr>
          <a:xfrm rot="16200000">
            <a:off x="11244427" y="4800056"/>
            <a:ext cx="490687" cy="232599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 anchor="ctr" anchorCtr="0">
            <a:spAutoFit/>
          </a:bodyPr>
          <a:lstStyle/>
          <a:p>
            <a:r>
              <a:rPr lang="en-US" sz="900"/>
              <a:t>OTT RD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8A16A01-8E13-976C-0B5C-149BE4CF1B28}"/>
              </a:ext>
            </a:extLst>
          </p:cNvPr>
          <p:cNvSpPr/>
          <p:nvPr/>
        </p:nvSpPr>
        <p:spPr>
          <a:xfrm>
            <a:off x="7476837" y="2446068"/>
            <a:ext cx="269578" cy="243228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33BF2C-7131-A25D-5D62-2B68B1B85966}"/>
              </a:ext>
            </a:extLst>
          </p:cNvPr>
          <p:cNvGrpSpPr/>
          <p:nvPr/>
        </p:nvGrpSpPr>
        <p:grpSpPr>
          <a:xfrm>
            <a:off x="9963500" y="1022180"/>
            <a:ext cx="2019346" cy="1164809"/>
            <a:chOff x="9036775" y="986285"/>
            <a:chExt cx="2019346" cy="11648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9D559F-3466-3E8B-8A0D-5D3C9AFF66D8}"/>
                </a:ext>
              </a:extLst>
            </p:cNvPr>
            <p:cNvGrpSpPr/>
            <p:nvPr/>
          </p:nvGrpSpPr>
          <p:grpSpPr>
            <a:xfrm>
              <a:off x="9036775" y="986285"/>
              <a:ext cx="2019346" cy="1164809"/>
              <a:chOff x="9052132" y="605086"/>
              <a:chExt cx="1881525" cy="10853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3DF8747-80AE-2346-CB70-7FC9EADB0607}"/>
                  </a:ext>
                </a:extLst>
              </p:cNvPr>
              <p:cNvGrpSpPr/>
              <p:nvPr/>
            </p:nvGrpSpPr>
            <p:grpSpPr>
              <a:xfrm>
                <a:off x="9052132" y="605086"/>
                <a:ext cx="1881525" cy="1085310"/>
                <a:chOff x="5641975" y="2295526"/>
                <a:chExt cx="2176990" cy="1255741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EE1BD30-851C-2144-A20C-5AE24182CBD1}"/>
                    </a:ext>
                  </a:extLst>
                </p:cNvPr>
                <p:cNvSpPr/>
                <p:nvPr/>
              </p:nvSpPr>
              <p:spPr>
                <a:xfrm>
                  <a:off x="5641975" y="2295526"/>
                  <a:ext cx="2176990" cy="12557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189F318-894B-CE33-7378-D725964AA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" r="-8835"/>
                <a:stretch>
                  <a:fillRect/>
                </a:stretch>
              </p:blipFill>
              <p:spPr>
                <a:xfrm>
                  <a:off x="5670453" y="2321860"/>
                  <a:ext cx="2148512" cy="933078"/>
                </a:xfrm>
                <a:prstGeom prst="rect">
                  <a:avLst/>
                </a:prstGeom>
              </p:spPr>
            </p:pic>
          </p:grpSp>
          <p:sp>
            <p:nvSpPr>
              <p:cNvPr id="5" name="Star: 5 Points 4">
                <a:extLst>
                  <a:ext uri="{FF2B5EF4-FFF2-40B4-BE49-F238E27FC236}">
                    <a16:creationId xmlns:a16="http://schemas.microsoft.com/office/drawing/2014/main" id="{58E0FC77-6E42-0529-5013-C2AAD031A2A5}"/>
                  </a:ext>
                </a:extLst>
              </p:cNvPr>
              <p:cNvSpPr/>
              <p:nvPr/>
            </p:nvSpPr>
            <p:spPr>
              <a:xfrm>
                <a:off x="9344794" y="1411889"/>
                <a:ext cx="217104" cy="195883"/>
              </a:xfrm>
              <a:prstGeom prst="star5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8116A-0B3D-0831-B57E-9F600D21253B}"/>
                  </a:ext>
                </a:extLst>
              </p:cNvPr>
              <p:cNvSpPr txBox="1"/>
              <p:nvPr/>
            </p:nvSpPr>
            <p:spPr>
              <a:xfrm>
                <a:off x="9747432" y="1428513"/>
                <a:ext cx="96532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>
                    <a:latin typeface="Aptos Light" panose="020B0004020202020204" pitchFamily="34" charset="0"/>
                  </a:rPr>
                  <a:t>ASR WATER WELL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FC6881-7D6A-FBD8-678C-6F078770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9044" y="1062287"/>
              <a:ext cx="198464" cy="28667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8F110F-3368-BF43-63C1-8A4439103C89}"/>
              </a:ext>
            </a:extLst>
          </p:cNvPr>
          <p:cNvGrpSpPr/>
          <p:nvPr/>
        </p:nvGrpSpPr>
        <p:grpSpPr>
          <a:xfrm>
            <a:off x="5161374" y="1181107"/>
            <a:ext cx="3579167" cy="1402549"/>
            <a:chOff x="5331943" y="1236860"/>
            <a:chExt cx="3334887" cy="130682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65AEB9-93BA-140E-22BF-BD72CC242EF1}"/>
                </a:ext>
              </a:extLst>
            </p:cNvPr>
            <p:cNvCxnSpPr>
              <a:cxnSpLocks/>
            </p:cNvCxnSpPr>
            <p:nvPr/>
          </p:nvCxnSpPr>
          <p:spPr>
            <a:xfrm>
              <a:off x="6999387" y="1552310"/>
              <a:ext cx="616723" cy="991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81BD37-DFFD-3398-F573-2BD3084C1160}"/>
                </a:ext>
              </a:extLst>
            </p:cNvPr>
            <p:cNvSpPr txBox="1"/>
            <p:nvPr/>
          </p:nvSpPr>
          <p:spPr>
            <a:xfrm>
              <a:off x="5331943" y="1236860"/>
              <a:ext cx="3334887" cy="315447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ASR Well – Potable Water for S1 and S3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E6F1CE-7ABC-EF03-3DFF-82D899A7000F}"/>
              </a:ext>
            </a:extLst>
          </p:cNvPr>
          <p:cNvGrpSpPr/>
          <p:nvPr/>
        </p:nvGrpSpPr>
        <p:grpSpPr>
          <a:xfrm>
            <a:off x="7475779" y="2806699"/>
            <a:ext cx="3349872" cy="1199824"/>
            <a:chOff x="5281548" y="357079"/>
            <a:chExt cx="3121242" cy="108586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7496DDA-8E8F-089F-7DB4-025D6462EC9A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6398084" y="357079"/>
              <a:ext cx="444085" cy="7794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30948F-51B4-A5B7-91A1-0A493D6A103C}"/>
                </a:ext>
              </a:extLst>
            </p:cNvPr>
            <p:cNvSpPr txBox="1"/>
            <p:nvPr/>
          </p:nvSpPr>
          <p:spPr>
            <a:xfrm>
              <a:off x="5281548" y="1136547"/>
              <a:ext cx="3121242" cy="306399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Proposed Water Mainline Extension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43A6B5-5676-5F2E-8970-BFDFD83227C9}"/>
              </a:ext>
            </a:extLst>
          </p:cNvPr>
          <p:cNvGrpSpPr/>
          <p:nvPr/>
        </p:nvGrpSpPr>
        <p:grpSpPr>
          <a:xfrm>
            <a:off x="461963" y="2847975"/>
            <a:ext cx="4629150" cy="1350364"/>
            <a:chOff x="484256" y="2474184"/>
            <a:chExt cx="4313207" cy="1258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9717D0-7FD6-AE9D-F32F-40DF06C34E02}"/>
                </a:ext>
              </a:extLst>
            </p:cNvPr>
            <p:cNvGrpSpPr/>
            <p:nvPr/>
          </p:nvGrpSpPr>
          <p:grpSpPr>
            <a:xfrm>
              <a:off x="484256" y="2474184"/>
              <a:ext cx="2582657" cy="1258201"/>
              <a:chOff x="5804571" y="249841"/>
              <a:chExt cx="2582657" cy="1222109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19DF90C6-C948-A331-50EC-8569D9F4DA48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 flipV="1">
                <a:off x="7095900" y="249841"/>
                <a:ext cx="257344" cy="9157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F30DB5-CC4B-BE62-3598-A5FF65C3494C}"/>
                  </a:ext>
                </a:extLst>
              </p:cNvPr>
              <p:cNvSpPr txBox="1"/>
              <p:nvPr/>
            </p:nvSpPr>
            <p:spPr>
              <a:xfrm>
                <a:off x="5804571" y="1165551"/>
                <a:ext cx="2582657" cy="306399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Existing or Funded Water Line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F1CAF9-CADC-A6F0-5037-BC30F830DE1C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V="1">
              <a:off x="3066913" y="3543610"/>
              <a:ext cx="1730550" cy="310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61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9E39-09EF-52BB-BFAF-2EA011C2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929DCD-BE76-158A-8B09-5CF0232DEE09}"/>
              </a:ext>
            </a:extLst>
          </p:cNvPr>
          <p:cNvSpPr/>
          <p:nvPr/>
        </p:nvSpPr>
        <p:spPr>
          <a:xfrm>
            <a:off x="11567886" y="0"/>
            <a:ext cx="624114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0510A-4346-189D-7FA8-13E571084CE2}"/>
              </a:ext>
            </a:extLst>
          </p:cNvPr>
          <p:cNvSpPr txBox="1"/>
          <p:nvPr/>
        </p:nvSpPr>
        <p:spPr>
          <a:xfrm>
            <a:off x="461964" y="87489"/>
            <a:ext cx="668813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>
                <a:ea typeface="Source Sans Pro Light" panose="020B0403030403020204" pitchFamily="34" charset="0"/>
                <a:cs typeface="Times New Roman" panose="02020603050405020304" pitchFamily="18" charset="0"/>
              </a:rPr>
              <a:t>Public Facilities – Sewer</a:t>
            </a:r>
            <a:endParaRPr lang="en-US" sz="2400">
              <a:ea typeface="Source Sans Pro Light" panose="020B04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227A2-28B4-69C3-6A3B-274CFAFA9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b="214"/>
          <a:stretch>
            <a:fillRect/>
          </a:stretch>
        </p:blipFill>
        <p:spPr>
          <a:xfrm>
            <a:off x="497247" y="509643"/>
            <a:ext cx="9311409" cy="60816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7099CE5-1F2A-C116-54DB-DECA23E3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238C2-5E4E-5583-2E96-C61E3FD472D7}"/>
              </a:ext>
            </a:extLst>
          </p:cNvPr>
          <p:cNvSpPr txBox="1"/>
          <p:nvPr/>
        </p:nvSpPr>
        <p:spPr>
          <a:xfrm>
            <a:off x="9083805" y="4905526"/>
            <a:ext cx="230451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numCol="1" spcCol="18288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* Sewer main lines downstream of the S3 connection require upsizing to handle additional flow near Lift Station No. 1.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3892-E4F7-B23B-9AD3-A9412680983A}"/>
              </a:ext>
            </a:extLst>
          </p:cNvPr>
          <p:cNvGrpSpPr/>
          <p:nvPr/>
        </p:nvGrpSpPr>
        <p:grpSpPr>
          <a:xfrm>
            <a:off x="8961813" y="379468"/>
            <a:ext cx="2092897" cy="948967"/>
            <a:chOff x="7819173" y="608078"/>
            <a:chExt cx="1988507" cy="9016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B615F71-9F56-9CCF-48C7-394AF41010EE}"/>
                </a:ext>
              </a:extLst>
            </p:cNvPr>
            <p:cNvGrpSpPr/>
            <p:nvPr/>
          </p:nvGrpSpPr>
          <p:grpSpPr>
            <a:xfrm>
              <a:off x="7819173" y="608078"/>
              <a:ext cx="1988507" cy="901634"/>
              <a:chOff x="5641975" y="2295526"/>
              <a:chExt cx="2300772" cy="104322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634391-6FBC-6080-9B2C-DBB4E22B98A6}"/>
                  </a:ext>
                </a:extLst>
              </p:cNvPr>
              <p:cNvSpPr/>
              <p:nvPr/>
            </p:nvSpPr>
            <p:spPr>
              <a:xfrm>
                <a:off x="5641975" y="2295526"/>
                <a:ext cx="2300772" cy="10432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77F0ED2-C052-EB8F-5279-F9A459533E9A}"/>
                  </a:ext>
                </a:extLst>
              </p:cNvPr>
              <p:cNvGrpSpPr/>
              <p:nvPr/>
            </p:nvGrpSpPr>
            <p:grpSpPr>
              <a:xfrm>
                <a:off x="5670453" y="2321860"/>
                <a:ext cx="2178240" cy="1002927"/>
                <a:chOff x="6981201" y="1425353"/>
                <a:chExt cx="2178240" cy="1002927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4ED4BFE-85A5-A7C6-11BC-8105B843A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" r="-8835" b="55949"/>
                <a:stretch>
                  <a:fillRect/>
                </a:stretch>
              </p:blipFill>
              <p:spPr>
                <a:xfrm>
                  <a:off x="6981201" y="1425353"/>
                  <a:ext cx="2148512" cy="41102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593C0AF-C36C-01E9-F643-020BEA29BD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-2678" r="1988" b="-15176"/>
                <a:stretch>
                  <a:fillRect/>
                </a:stretch>
              </p:blipFill>
              <p:spPr>
                <a:xfrm>
                  <a:off x="7010929" y="1822418"/>
                  <a:ext cx="2148512" cy="60586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F81C68-3E78-034E-CEA5-88C5EB401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9782" y="686195"/>
              <a:ext cx="184919" cy="2671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0D6ADC-5442-EE6A-FC2E-395E28C0E4F3}"/>
              </a:ext>
            </a:extLst>
          </p:cNvPr>
          <p:cNvGrpSpPr/>
          <p:nvPr/>
        </p:nvGrpSpPr>
        <p:grpSpPr>
          <a:xfrm>
            <a:off x="297641" y="4508500"/>
            <a:ext cx="2332670" cy="1424865"/>
            <a:chOff x="464113" y="288117"/>
            <a:chExt cx="2173464" cy="1289534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C27B8B7-B0E2-E18A-A397-3BFF25277ECF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550845" y="288117"/>
              <a:ext cx="144676" cy="7603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A64896-2FB1-04DB-7883-371A1635E03B}"/>
                </a:ext>
              </a:extLst>
            </p:cNvPr>
            <p:cNvSpPr txBox="1"/>
            <p:nvPr/>
          </p:nvSpPr>
          <p:spPr>
            <a:xfrm>
              <a:off x="464113" y="1048417"/>
              <a:ext cx="2173464" cy="529234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Proposed Sewer Gravity Mainline Extension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B7C577-A855-0207-FDFB-006CD1AD52BC}"/>
              </a:ext>
            </a:extLst>
          </p:cNvPr>
          <p:cNvGrpSpPr/>
          <p:nvPr/>
        </p:nvGrpSpPr>
        <p:grpSpPr>
          <a:xfrm>
            <a:off x="4368800" y="1908390"/>
            <a:ext cx="2416175" cy="1328938"/>
            <a:chOff x="-73248" y="3416938"/>
            <a:chExt cx="2251270" cy="12382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90EC3C-2CBE-7D17-760F-C41183EE811D}"/>
                </a:ext>
              </a:extLst>
            </p:cNvPr>
            <p:cNvGrpSpPr/>
            <p:nvPr/>
          </p:nvGrpSpPr>
          <p:grpSpPr>
            <a:xfrm>
              <a:off x="-73248" y="3416938"/>
              <a:ext cx="2251270" cy="544863"/>
              <a:chOff x="5247067" y="1165551"/>
              <a:chExt cx="2251270" cy="52923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A4F413B-2A5A-6322-8D79-99E0BCC86FA2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flipH="1" flipV="1">
                <a:off x="5247067" y="1418218"/>
                <a:ext cx="557504" cy="119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98E8DA-2F70-7B58-E8D8-EC3738FC0389}"/>
                  </a:ext>
                </a:extLst>
              </p:cNvPr>
              <p:cNvSpPr txBox="1"/>
              <p:nvPr/>
            </p:nvSpPr>
            <p:spPr>
              <a:xfrm>
                <a:off x="5804571" y="1165551"/>
                <a:ext cx="1693766" cy="529233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Existing or Funded Sewer Line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833B51-7078-8FF6-8352-5E8CF55E1A3E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1331139" y="3961801"/>
              <a:ext cx="379149" cy="6933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1CB7D2-E821-733F-5CF0-F8004E6883B0}"/>
              </a:ext>
            </a:extLst>
          </p:cNvPr>
          <p:cNvSpPr txBox="1"/>
          <p:nvPr/>
        </p:nvSpPr>
        <p:spPr>
          <a:xfrm>
            <a:off x="851472" y="543628"/>
            <a:ext cx="772542" cy="172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9144" bIns="9144" rtlCol="0" anchor="ctr" anchorCtr="0">
            <a:spAutoFit/>
          </a:bodyPr>
          <a:lstStyle/>
          <a:p>
            <a:pPr algn="ctr"/>
            <a:r>
              <a:rPr lang="en-US" sz="1000">
                <a:ln w="0">
                  <a:noFill/>
                </a:ln>
              </a:rPr>
              <a:t>W Joseph Ave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927D5C-65AA-4652-C0D5-C6A33BED2C5E}"/>
              </a:ext>
            </a:extLst>
          </p:cNvPr>
          <p:cNvGrpSpPr/>
          <p:nvPr/>
        </p:nvGrpSpPr>
        <p:grpSpPr>
          <a:xfrm>
            <a:off x="6360252" y="4462463"/>
            <a:ext cx="2332671" cy="1470901"/>
            <a:chOff x="464113" y="246453"/>
            <a:chExt cx="2173465" cy="1331198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B06E308-C524-F5AE-9DD4-6B24CCE8019E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1550845" y="246453"/>
              <a:ext cx="215724" cy="8019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9F9FF5-B0E0-4869-A873-3795A4424096}"/>
                </a:ext>
              </a:extLst>
            </p:cNvPr>
            <p:cNvSpPr txBox="1"/>
            <p:nvPr/>
          </p:nvSpPr>
          <p:spPr>
            <a:xfrm>
              <a:off x="464113" y="1048417"/>
              <a:ext cx="2173465" cy="529234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Proposed Sewer Gravity Mainline Extension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492F2DC-1780-490A-2C07-F2982AF1EB3A}"/>
              </a:ext>
            </a:extLst>
          </p:cNvPr>
          <p:cNvSpPr txBox="1"/>
          <p:nvPr/>
        </p:nvSpPr>
        <p:spPr>
          <a:xfrm rot="16200000">
            <a:off x="6055898" y="2721072"/>
            <a:ext cx="449339" cy="1569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 anchor="ctr" anchorCtr="0">
            <a:spAutoFit/>
          </a:bodyPr>
          <a:lstStyle/>
          <a:p>
            <a:pPr algn="ctr"/>
            <a:r>
              <a:rPr lang="en-US" sz="900"/>
              <a:t>E 9</a:t>
            </a:r>
            <a:r>
              <a:rPr lang="en-US" sz="900" baseline="30000"/>
              <a:t>th</a:t>
            </a:r>
            <a:r>
              <a:rPr lang="en-US" sz="900"/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184133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A553A-A2C2-4B9A-BE9F-FB00684E5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CC729B-286D-A1F3-7386-9D6440A9312E}"/>
              </a:ext>
            </a:extLst>
          </p:cNvPr>
          <p:cNvSpPr/>
          <p:nvPr/>
        </p:nvSpPr>
        <p:spPr>
          <a:xfrm>
            <a:off x="11567886" y="0"/>
            <a:ext cx="624114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6FACB-BB5C-F628-E141-C58059AD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492CF-6EE8-AFDE-3F78-E3073723FC35}"/>
              </a:ext>
            </a:extLst>
          </p:cNvPr>
          <p:cNvSpPr txBox="1"/>
          <p:nvPr/>
        </p:nvSpPr>
        <p:spPr>
          <a:xfrm>
            <a:off x="461964" y="84667"/>
            <a:ext cx="643413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>
                <a:ea typeface="Source Sans Pro Light" panose="020B0403030403020204" pitchFamily="34" charset="0"/>
                <a:cs typeface="Times New Roman" panose="02020603050405020304" pitchFamily="18" charset="0"/>
              </a:rPr>
              <a:t>Public Facilities – Transportation </a:t>
            </a:r>
            <a:endParaRPr lang="en-US" sz="2400">
              <a:ea typeface="Source Sans Pro Light" panose="020B0403030403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313115-1E27-5E54-257C-845BAE1982C4}"/>
              </a:ext>
            </a:extLst>
          </p:cNvPr>
          <p:cNvGrpSpPr/>
          <p:nvPr/>
        </p:nvGrpSpPr>
        <p:grpSpPr>
          <a:xfrm>
            <a:off x="315209" y="859370"/>
            <a:ext cx="11132030" cy="5139259"/>
            <a:chOff x="349075" y="859370"/>
            <a:chExt cx="11132030" cy="51392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131FD2-8C08-C485-F4DD-2438E38C821F}"/>
                </a:ext>
              </a:extLst>
            </p:cNvPr>
            <p:cNvGrpSpPr/>
            <p:nvPr/>
          </p:nvGrpSpPr>
          <p:grpSpPr>
            <a:xfrm>
              <a:off x="349075" y="859370"/>
              <a:ext cx="11132030" cy="5139259"/>
              <a:chOff x="665164" y="403585"/>
              <a:chExt cx="10476668" cy="48367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C01D8F-A2C0-8FB5-7630-AF7C21798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" t="7831" r="52"/>
              <a:stretch>
                <a:fillRect/>
              </a:stretch>
            </p:blipFill>
            <p:spPr>
              <a:xfrm>
                <a:off x="665164" y="403585"/>
                <a:ext cx="10073192" cy="48367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FBE1F9F-CF7F-3C2E-09D3-3618BA2ED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89053" y="403585"/>
                <a:ext cx="252779" cy="365125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0873315-994E-D50A-2B54-9BC8A4C29123}"/>
                </a:ext>
              </a:extLst>
            </p:cNvPr>
            <p:cNvGrpSpPr/>
            <p:nvPr/>
          </p:nvGrpSpPr>
          <p:grpSpPr>
            <a:xfrm>
              <a:off x="4963530" y="1247334"/>
              <a:ext cx="2999899" cy="1725808"/>
              <a:chOff x="940776" y="626256"/>
              <a:chExt cx="2795155" cy="156189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56C5089-092B-F91E-C1F8-AC9B5F6127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4240" y="626256"/>
                <a:ext cx="621691" cy="113397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E0A31B-E32E-A658-DB46-D24DF92D4689}"/>
                  </a:ext>
                </a:extLst>
              </p:cNvPr>
              <p:cNvSpPr txBox="1"/>
              <p:nvPr/>
            </p:nvSpPr>
            <p:spPr>
              <a:xfrm>
                <a:off x="940776" y="1658918"/>
                <a:ext cx="2173464" cy="529234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Required Intersection Improvements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7FDEFF-3921-4E24-7A87-FBB7B3195099}"/>
                </a:ext>
              </a:extLst>
            </p:cNvPr>
            <p:cNvGrpSpPr/>
            <p:nvPr/>
          </p:nvGrpSpPr>
          <p:grpSpPr>
            <a:xfrm>
              <a:off x="4855668" y="3632200"/>
              <a:ext cx="2332670" cy="1396356"/>
              <a:chOff x="597531" y="323563"/>
              <a:chExt cx="2173464" cy="1263734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02ABA21-1E67-BE3F-FC9E-6E766FBBC6DD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1684263" y="323563"/>
                <a:ext cx="100501" cy="5395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B69F5D-AF5B-3634-33E3-407102B760FF}"/>
                  </a:ext>
                </a:extLst>
              </p:cNvPr>
              <p:cNvSpPr txBox="1"/>
              <p:nvPr/>
            </p:nvSpPr>
            <p:spPr>
              <a:xfrm>
                <a:off x="597531" y="863080"/>
                <a:ext cx="2173464" cy="724217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Feedville Road Urban Corridor Improvements</a:t>
                </a:r>
              </a:p>
              <a:p>
                <a:pPr algn="ctr"/>
                <a:r>
                  <a:rPr lang="en-US" sz="1400"/>
                  <a:t>(OR207 to US395)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D4F7373-82C2-6FCA-F1F0-4447121F46AC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9" y="2826950"/>
              <a:ext cx="3546161" cy="7417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8501593-669A-E1D8-44E6-34B0F3E79565}"/>
                </a:ext>
              </a:extLst>
            </p:cNvPr>
            <p:cNvCxnSpPr>
              <a:cxnSpLocks/>
            </p:cNvCxnSpPr>
            <p:nvPr/>
          </p:nvCxnSpPr>
          <p:spPr>
            <a:xfrm>
              <a:off x="6837891" y="2973143"/>
              <a:ext cx="967419" cy="5956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9D114D-0F02-FED2-2BEB-E20A380FD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7141" y="2973143"/>
              <a:ext cx="825500" cy="5956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A6D1EC6-C405-75F6-BF86-309635705600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598310" y="2680756"/>
              <a:ext cx="4365220" cy="8879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93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F395-386E-B9DD-1AFC-6F2DC94F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1860AA-9A89-D257-8DA5-63F1BC5E81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-1" r="3783" b="-8018"/>
          <a:stretch>
            <a:fillRect/>
          </a:stretch>
        </p:blipFill>
        <p:spPr>
          <a:xfrm>
            <a:off x="3436913" y="0"/>
            <a:ext cx="531817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2ED259-D52C-23AC-0B9A-7489389DBABA}"/>
              </a:ext>
            </a:extLst>
          </p:cNvPr>
          <p:cNvSpPr/>
          <p:nvPr/>
        </p:nvSpPr>
        <p:spPr>
          <a:xfrm>
            <a:off x="0" y="6721475"/>
            <a:ext cx="121920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D0E2676-C262-0AE9-B7AC-30B038AE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0D56BC-4871-C01A-D00E-AF1B25189E5C}"/>
              </a:ext>
            </a:extLst>
          </p:cNvPr>
          <p:cNvSpPr txBox="1">
            <a:spLocks/>
          </p:cNvSpPr>
          <p:nvPr/>
        </p:nvSpPr>
        <p:spPr>
          <a:xfrm>
            <a:off x="3970753" y="462913"/>
            <a:ext cx="4250494" cy="17243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rPr>
              <a:t>Thank you!</a:t>
            </a:r>
          </a:p>
          <a:p>
            <a:endParaRPr lang="en-US" sz="3600" dirty="0">
              <a:solidFill>
                <a:schemeClr val="bg1"/>
              </a:solidFill>
              <a:latin typeface="+mn-lt"/>
              <a:ea typeface="Source Sans Pro Light" panose="020B0403030403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475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7AD016-2525-1D6A-1F22-8F28E1A63A1A}"/>
              </a:ext>
            </a:extLst>
          </p:cNvPr>
          <p:cNvSpPr/>
          <p:nvPr/>
        </p:nvSpPr>
        <p:spPr>
          <a:xfrm>
            <a:off x="493577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A14FBF-DFFF-1BBD-88B5-59F5CBBDCBB6}"/>
              </a:ext>
            </a:extLst>
          </p:cNvPr>
          <p:cNvSpPr/>
          <p:nvPr/>
        </p:nvSpPr>
        <p:spPr>
          <a:xfrm>
            <a:off x="11076124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2124D-5D35-A5CD-2579-FD75739D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64"/>
          <a:stretch>
            <a:fillRect/>
          </a:stretch>
        </p:blipFill>
        <p:spPr>
          <a:xfrm>
            <a:off x="646313" y="0"/>
            <a:ext cx="10899373" cy="6858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098B88A-BB09-BF4F-C530-3D8380C529E9}"/>
              </a:ext>
            </a:extLst>
          </p:cNvPr>
          <p:cNvSpPr txBox="1">
            <a:spLocks/>
          </p:cNvSpPr>
          <p:nvPr/>
        </p:nvSpPr>
        <p:spPr>
          <a:xfrm>
            <a:off x="92796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D78859-0441-48FF-8F58-481933F02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6179F0-6E2D-7251-BADC-5E218893852A}"/>
              </a:ext>
            </a:extLst>
          </p:cNvPr>
          <p:cNvSpPr/>
          <p:nvPr/>
        </p:nvSpPr>
        <p:spPr>
          <a:xfrm>
            <a:off x="0" y="6343650"/>
            <a:ext cx="12192000" cy="377825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0D3139-9858-0BC8-336D-AED5F900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771" y="6372225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59B33-6260-B4A2-E7C8-48EAE5492A02}"/>
              </a:ext>
            </a:extLst>
          </p:cNvPr>
          <p:cNvSpPr txBox="1"/>
          <p:nvPr/>
        </p:nvSpPr>
        <p:spPr>
          <a:xfrm>
            <a:off x="442965" y="136525"/>
            <a:ext cx="7858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2024 Economic Opportunities Analysis (EOA)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Source Sans Pro Light" panose="020B04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1BA80D-7DB2-EDE8-6F04-7E73C5ABCE22}"/>
              </a:ext>
            </a:extLst>
          </p:cNvPr>
          <p:cNvGrpSpPr/>
          <p:nvPr/>
        </p:nvGrpSpPr>
        <p:grpSpPr>
          <a:xfrm>
            <a:off x="506185" y="736383"/>
            <a:ext cx="7441474" cy="5562665"/>
            <a:chOff x="132443" y="703683"/>
            <a:chExt cx="7441474" cy="556266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4D68B78-21D2-C70A-EBEC-F00B0912253B}"/>
                </a:ext>
              </a:extLst>
            </p:cNvPr>
            <p:cNvGrpSpPr/>
            <p:nvPr/>
          </p:nvGrpSpPr>
          <p:grpSpPr>
            <a:xfrm>
              <a:off x="515258" y="776502"/>
              <a:ext cx="6989335" cy="5235999"/>
              <a:chOff x="1693209" y="-238242"/>
              <a:chExt cx="8822392" cy="660921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2529F17-0083-CED4-F433-5E774AC8B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13" t="1179" r="17040" b="2449"/>
              <a:stretch>
                <a:fillRect/>
              </a:stretch>
            </p:blipFill>
            <p:spPr>
              <a:xfrm>
                <a:off x="1693209" y="-238241"/>
                <a:ext cx="8822392" cy="6609216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0D108A1-C8C6-E09F-9392-96FBD60DC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3402" b="60486"/>
              <a:stretch/>
            </p:blipFill>
            <p:spPr>
              <a:xfrm>
                <a:off x="8647456" y="-238242"/>
                <a:ext cx="1789094" cy="2709863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79FEBD-3F8E-0215-03B5-C44C566729AF}"/>
                </a:ext>
              </a:extLst>
            </p:cNvPr>
            <p:cNvGrpSpPr/>
            <p:nvPr/>
          </p:nvGrpSpPr>
          <p:grpSpPr>
            <a:xfrm>
              <a:off x="132443" y="703683"/>
              <a:ext cx="7441474" cy="5562665"/>
              <a:chOff x="1017625" y="-522526"/>
              <a:chExt cx="9393111" cy="702155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BB09389-8E49-E863-42D1-039EE64E4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04" t="78563" r="75243" b="392"/>
              <a:stretch>
                <a:fillRect/>
              </a:stretch>
            </p:blipFill>
            <p:spPr>
              <a:xfrm>
                <a:off x="1017625" y="4791751"/>
                <a:ext cx="3117984" cy="170727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8471CE0-2C26-5A17-50AA-5212A2FF9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3682" t="339" b="60486"/>
              <a:stretch>
                <a:fillRect/>
              </a:stretch>
            </p:blipFill>
            <p:spPr>
              <a:xfrm>
                <a:off x="8474322" y="-522526"/>
                <a:ext cx="1936414" cy="2957668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AE9A4C-31C8-58ED-D9F4-2835CEE2EAE7}"/>
              </a:ext>
            </a:extLst>
          </p:cNvPr>
          <p:cNvSpPr txBox="1"/>
          <p:nvPr/>
        </p:nvSpPr>
        <p:spPr>
          <a:xfrm>
            <a:off x="8112560" y="809202"/>
            <a:ext cx="3774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Needed: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1,210 gross buildable acres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for data center development identified in the EOA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396CD-011C-4761-06C3-844B195681F3}"/>
              </a:ext>
            </a:extLst>
          </p:cNvPr>
          <p:cNvSpPr txBox="1"/>
          <p:nvPr/>
        </p:nvSpPr>
        <p:spPr>
          <a:xfrm>
            <a:off x="8112560" y="3263085"/>
            <a:ext cx="3774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ea typeface="Source Sans Pro Light" panose="020B0403030403020204" pitchFamily="34" charset="0"/>
                <a:cs typeface="Times New Roman" panose="02020603050405020304" pitchFamily="18" charset="0"/>
              </a:rPr>
              <a:t>Deficiency:</a:t>
            </a:r>
            <a:r>
              <a:rPr lang="en-US" sz="2400" b="1"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solidFill>
                  <a:srgbClr val="FF0000"/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Nine HDC sites</a:t>
            </a:r>
            <a:r>
              <a:rPr lang="en-US" sz="1800">
                <a:ea typeface="Source Sans Pro Light" panose="020B0403030403020204" pitchFamily="34" charset="0"/>
                <a:cs typeface="Times New Roman" panose="02020603050405020304" pitchFamily="18" charset="0"/>
              </a:rPr>
              <a:t>, each </a:t>
            </a:r>
            <a:r>
              <a:rPr lang="en-US" sz="1800" u="sng">
                <a:ea typeface="Source Sans Pro Light" panose="020B0403030403020204" pitchFamily="34" charset="0"/>
                <a:cs typeface="Times New Roman" panose="02020603050405020304" pitchFamily="18" charset="0"/>
              </a:rPr>
              <a:t>at least</a:t>
            </a:r>
            <a:r>
              <a:rPr lang="en-US" sz="1800">
                <a:ea typeface="Source Sans Pro Light" panose="020B0403030403020204" pitchFamily="34" charset="0"/>
                <a:cs typeface="Times New Roman" panose="02020603050405020304" pitchFamily="18" charset="0"/>
              </a:rPr>
              <a:t> 100 suitable acres needed to be added to th</a:t>
            </a:r>
            <a:r>
              <a:rPr lang="en-US">
                <a:ea typeface="Source Sans Pro Light" panose="020B0403030403020204" pitchFamily="34" charset="0"/>
                <a:cs typeface="Times New Roman" panose="02020603050405020304" pitchFamily="18" charset="0"/>
              </a:rPr>
              <a:t>e UGB</a:t>
            </a:r>
            <a:endParaRPr lang="en-US" sz="1800">
              <a:ea typeface="Source Sans Pro Light" panose="020B04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E0D1-0465-F590-0B46-42DDC8173A84}"/>
              </a:ext>
            </a:extLst>
          </p:cNvPr>
          <p:cNvSpPr txBox="1"/>
          <p:nvPr/>
        </p:nvSpPr>
        <p:spPr>
          <a:xfrm>
            <a:off x="8139229" y="1764307"/>
            <a:ext cx="3748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Two suitable HDC sites under development (214 acres)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No other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suitable land for HDC development within the UGB</a:t>
            </a:r>
          </a:p>
        </p:txBody>
      </p:sp>
    </p:spTree>
    <p:extLst>
      <p:ext uri="{BB962C8B-B14F-4D97-AF65-F5344CB8AC3E}">
        <p14:creationId xmlns:p14="http://schemas.microsoft.com/office/powerpoint/2010/main" val="16324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613F-FE80-548E-ACFD-4EF50BA7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2401F0-9D1F-62B7-7BA5-D9CD6BA71401}"/>
              </a:ext>
            </a:extLst>
          </p:cNvPr>
          <p:cNvSpPr/>
          <p:nvPr/>
        </p:nvSpPr>
        <p:spPr>
          <a:xfrm>
            <a:off x="625139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3FF682-2116-44B7-D403-8B3C717DE74D}"/>
              </a:ext>
            </a:extLst>
          </p:cNvPr>
          <p:cNvSpPr/>
          <p:nvPr/>
        </p:nvSpPr>
        <p:spPr>
          <a:xfrm>
            <a:off x="10931863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DC8B-124E-5E31-CF94-3261A5499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44" y="-6072"/>
            <a:ext cx="10595312" cy="68640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E515CD-60B9-71CD-9CB0-8806E91B70FD}"/>
              </a:ext>
            </a:extLst>
          </p:cNvPr>
          <p:cNvSpPr txBox="1">
            <a:spLocks/>
          </p:cNvSpPr>
          <p:nvPr/>
        </p:nvSpPr>
        <p:spPr>
          <a:xfrm>
            <a:off x="92796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D78859-0441-48FF-8F58-481933F02D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2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C166-8B62-7C4C-4DAD-7EF468FA3CED}"/>
              </a:ext>
            </a:extLst>
          </p:cNvPr>
          <p:cNvSpPr/>
          <p:nvPr/>
        </p:nvSpPr>
        <p:spPr>
          <a:xfrm>
            <a:off x="0" y="6343650"/>
            <a:ext cx="12192000" cy="377825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4557E-A229-714F-A9C1-28FC4736DD2D}"/>
              </a:ext>
            </a:extLst>
          </p:cNvPr>
          <p:cNvSpPr txBox="1"/>
          <p:nvPr/>
        </p:nvSpPr>
        <p:spPr>
          <a:xfrm>
            <a:off x="461965" y="136525"/>
            <a:ext cx="10825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Required Hyperscale Data Center (HDC) Site C</a:t>
            </a:r>
            <a:r>
              <a:rPr lang="en-US" sz="2400" dirty="0">
                <a:ea typeface="Source Sans Pro Light" panose="020B0403030403020204" pitchFamily="34" charset="0"/>
                <a:cs typeface="Times New Roman" panose="02020603050405020304" pitchFamily="18" charset="0"/>
              </a:rPr>
              <a:t>haracteristics</a:t>
            </a:r>
            <a:endParaRPr lang="en-US" sz="2400" dirty="0">
              <a:ea typeface="Source Sans Pro Light" panose="020B04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E08A7-E347-DB79-0585-AB0F1DC33BA6}"/>
              </a:ext>
            </a:extLst>
          </p:cNvPr>
          <p:cNvSpPr txBox="1"/>
          <p:nvPr/>
        </p:nvSpPr>
        <p:spPr>
          <a:xfrm>
            <a:off x="353198" y="1024096"/>
            <a:ext cx="37844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Size: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Tracts  ≥  100 contiguous acres </a:t>
            </a:r>
            <a:r>
              <a:rPr lang="en-US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after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removal of constrained land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Individual tax lots  &gt;  20 acres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Uninterrupted by road, railway, or water body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ptos Light" panose="020B0004020202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Topography and Location: 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5% maximum grade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Outside of special flood hazards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200-foot buffer from residential 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ptos Light" panose="020B0004020202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Serviceability: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Access to urban services from Hermiston UGB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ptos Light" panose="020B0004020202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EBC6F4A-1D94-BB0B-C145-CFF04541E64F}"/>
              </a:ext>
            </a:extLst>
          </p:cNvPr>
          <p:cNvSpPr txBox="1">
            <a:spLocks/>
          </p:cNvSpPr>
          <p:nvPr/>
        </p:nvSpPr>
        <p:spPr>
          <a:xfrm>
            <a:off x="92796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F077F-3C95-715F-996B-4CB6AD89F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43" y="1551046"/>
            <a:ext cx="7608410" cy="3755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036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911D6-55F1-D9F8-249F-A606D2A4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524669-1CDD-301B-ADB4-042AC5B8771A}"/>
              </a:ext>
            </a:extLst>
          </p:cNvPr>
          <p:cNvSpPr/>
          <p:nvPr/>
        </p:nvSpPr>
        <p:spPr>
          <a:xfrm>
            <a:off x="0" y="6343650"/>
            <a:ext cx="12192000" cy="377825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147F8-2FC1-AD3F-6BE4-BB9E9AE2CA5F}"/>
              </a:ext>
            </a:extLst>
          </p:cNvPr>
          <p:cNvSpPr txBox="1"/>
          <p:nvPr/>
        </p:nvSpPr>
        <p:spPr>
          <a:xfrm>
            <a:off x="461965" y="136525"/>
            <a:ext cx="10825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Required Hyperscale Data Center (HDC) Site C</a:t>
            </a:r>
            <a:r>
              <a:rPr lang="en-US" sz="2400">
                <a:ea typeface="Source Sans Pro Light" panose="020B0403030403020204" pitchFamily="34" charset="0"/>
                <a:cs typeface="Times New Roman" panose="02020603050405020304" pitchFamily="18" charset="0"/>
              </a:rPr>
              <a:t>haracteristics</a:t>
            </a:r>
            <a:endParaRPr lang="en-US" sz="2400">
              <a:ea typeface="Source Sans Pro Light" panose="020B0403030403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452EA56-B624-88F1-2848-5CBEF9BE063B}"/>
              </a:ext>
            </a:extLst>
          </p:cNvPr>
          <p:cNvSpPr txBox="1">
            <a:spLocks/>
          </p:cNvSpPr>
          <p:nvPr/>
        </p:nvSpPr>
        <p:spPr>
          <a:xfrm>
            <a:off x="92796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96C0E49-7FAF-DBA1-D7A0-6FCBC0585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536"/>
          <a:stretch>
            <a:fillRect/>
          </a:stretch>
        </p:blipFill>
        <p:spPr>
          <a:xfrm>
            <a:off x="461965" y="757067"/>
            <a:ext cx="8351312" cy="53438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8FB1421-912C-BD10-CAD3-85D33BA45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47628"/>
              </p:ext>
            </p:extLst>
          </p:nvPr>
        </p:nvGraphicFramePr>
        <p:xfrm>
          <a:off x="9096255" y="1717353"/>
          <a:ext cx="2850418" cy="3423292"/>
        </p:xfrm>
        <a:graphic>
          <a:graphicData uri="http://schemas.openxmlformats.org/drawingml/2006/table">
            <a:tbl>
              <a:tblPr/>
              <a:tblGrid>
                <a:gridCol w="885945">
                  <a:extLst>
                    <a:ext uri="{9D8B030D-6E8A-4147-A177-3AD203B41FA5}">
                      <a16:colId xmlns:a16="http://schemas.microsoft.com/office/drawing/2014/main" val="2863354987"/>
                    </a:ext>
                  </a:extLst>
                </a:gridCol>
                <a:gridCol w="1964473">
                  <a:extLst>
                    <a:ext uri="{9D8B030D-6E8A-4147-A177-3AD203B41FA5}">
                      <a16:colId xmlns:a16="http://schemas.microsoft.com/office/drawing/2014/main" val="1827716508"/>
                    </a:ext>
                  </a:extLst>
                </a:gridCol>
              </a:tblGrid>
              <a:tr h="5886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Tract ID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Suitable Acres*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4054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240244"/>
                  </a:ext>
                </a:extLst>
              </a:tr>
              <a:tr h="2277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684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781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519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6327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61141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*Total acreage of constraints subtracted from total acres of site.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419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94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EA4A7-35BF-1E1E-1CFB-40FBF87F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A13CA0-C879-B3AE-08B6-6E8A92D4F398}"/>
              </a:ext>
            </a:extLst>
          </p:cNvPr>
          <p:cNvSpPr/>
          <p:nvPr/>
        </p:nvSpPr>
        <p:spPr>
          <a:xfrm>
            <a:off x="0" y="6343650"/>
            <a:ext cx="12192000" cy="377825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0BE24-E418-F55D-E172-7B5A1BAC4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5" y="755745"/>
            <a:ext cx="8436375" cy="53465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429E8-E8E7-F9E7-8CCC-77450CFF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E77C7-86A9-8BA6-D5FA-5CCBD6DF5EF0}"/>
              </a:ext>
            </a:extLst>
          </p:cNvPr>
          <p:cNvSpPr txBox="1"/>
          <p:nvPr/>
        </p:nvSpPr>
        <p:spPr>
          <a:xfrm>
            <a:off x="461965" y="136525"/>
            <a:ext cx="10825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Suitab</a:t>
            </a:r>
            <a:r>
              <a:rPr lang="en-US" sz="2400">
                <a:ea typeface="Source Sans Pro Light" panose="020B0403030403020204" pitchFamily="34" charset="0"/>
                <a:cs typeface="Times New Roman" panose="02020603050405020304" pitchFamily="18" charset="0"/>
              </a:rPr>
              <a:t>le </a:t>
            </a:r>
            <a:r>
              <a:rPr lang="en-US" sz="2400"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Goal 14 Priority Tracts</a:t>
            </a:r>
            <a:endParaRPr lang="en-US" sz="2400">
              <a:ea typeface="Source Sans Pro Light" panose="020B04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86C81-1613-E03B-27FD-06C87CB122C8}"/>
              </a:ext>
            </a:extLst>
          </p:cNvPr>
          <p:cNvSpPr txBox="1"/>
          <p:nvPr/>
        </p:nvSpPr>
        <p:spPr>
          <a:xfrm>
            <a:off x="8992338" y="1347261"/>
            <a:ext cx="30305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First Priority: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Urban Reserve, exception land,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nonresource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land.</a:t>
            </a:r>
          </a:p>
          <a:p>
            <a:endParaRPr lang="en-US" u="sng" dirty="0">
              <a:solidFill>
                <a:schemeClr val="tx1">
                  <a:lumMod val="85000"/>
                  <a:lumOff val="15000"/>
                </a:schemeClr>
              </a:solidFill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Second Priority: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Marginal land.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Third Priority: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Forest or farm land that is not predominantly high-value farm land.</a:t>
            </a:r>
          </a:p>
          <a:p>
            <a:endParaRPr lang="en-US" u="sng" dirty="0">
              <a:solidFill>
                <a:schemeClr val="tx1">
                  <a:lumMod val="85000"/>
                  <a:lumOff val="15000"/>
                </a:schemeClr>
              </a:solidFill>
              <a:ea typeface="Source Sans Pro Light" panose="020B040303040302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Fourth Priority: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Light" panose="020B0403030403020204" pitchFamily="34" charset="0"/>
                <a:cs typeface="Times New Roman" panose="02020603050405020304" pitchFamily="18" charset="0"/>
              </a:rPr>
              <a:t>Agricultural land that is predominantly high-value farmland.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a typeface="Source Sans Pro Light" panose="020B04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0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352AF-1308-9A0F-C709-6793DA2EF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44438-8898-5888-A7FB-B958E651F20B}"/>
              </a:ext>
            </a:extLst>
          </p:cNvPr>
          <p:cNvSpPr/>
          <p:nvPr/>
        </p:nvSpPr>
        <p:spPr>
          <a:xfrm>
            <a:off x="581980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84D0C8-B66E-57D6-7F8C-0336B318515E}"/>
              </a:ext>
            </a:extLst>
          </p:cNvPr>
          <p:cNvSpPr/>
          <p:nvPr/>
        </p:nvSpPr>
        <p:spPr>
          <a:xfrm>
            <a:off x="10996463" y="0"/>
            <a:ext cx="622298" cy="6858000"/>
          </a:xfrm>
          <a:prstGeom prst="rect">
            <a:avLst/>
          </a:prstGeom>
          <a:solidFill>
            <a:srgbClr val="94C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D3AB7-4959-8A23-F4DD-7D021481E00E}"/>
              </a:ext>
            </a:extLst>
          </p:cNvPr>
          <p:cNvGrpSpPr/>
          <p:nvPr/>
        </p:nvGrpSpPr>
        <p:grpSpPr>
          <a:xfrm>
            <a:off x="689757" y="-6066"/>
            <a:ext cx="10812485" cy="6858000"/>
            <a:chOff x="689757" y="-6066"/>
            <a:chExt cx="1081248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A9F6DA-6796-B5C3-F287-11BF1E88B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757" y="-6066"/>
              <a:ext cx="10812485" cy="6858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476A1A-8A0C-8105-55D5-DB39DABEC4DB}"/>
                </a:ext>
              </a:extLst>
            </p:cNvPr>
            <p:cNvSpPr txBox="1"/>
            <p:nvPr/>
          </p:nvSpPr>
          <p:spPr>
            <a:xfrm>
              <a:off x="2289652" y="283873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620596-B025-43FA-3C9C-EE3965C4937C}"/>
                </a:ext>
              </a:extLst>
            </p:cNvPr>
            <p:cNvSpPr txBox="1"/>
            <p:nvPr/>
          </p:nvSpPr>
          <p:spPr>
            <a:xfrm>
              <a:off x="4266938" y="2838734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B965E6-81D5-3EE5-3F26-22A341562F98}"/>
                </a:ext>
              </a:extLst>
            </p:cNvPr>
            <p:cNvSpPr txBox="1"/>
            <p:nvPr/>
          </p:nvSpPr>
          <p:spPr>
            <a:xfrm>
              <a:off x="8833717" y="265406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4513C4-EFA6-A762-5431-468F78AE188B}"/>
                </a:ext>
              </a:extLst>
            </p:cNvPr>
            <p:cNvSpPr txBox="1"/>
            <p:nvPr/>
          </p:nvSpPr>
          <p:spPr>
            <a:xfrm>
              <a:off x="2958931" y="6504201"/>
              <a:ext cx="108395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40" b="1" dirty="0">
                  <a:solidFill>
                    <a:schemeClr val="tx1">
                      <a:alpha val="76000"/>
                    </a:schemeClr>
                  </a:solidFill>
                </a:rPr>
                <a:t>and Annexation Area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9D263-D6D3-9EB1-69EE-B201BDF3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021D2-983D-ACA7-189A-219DCBB6763A}"/>
              </a:ext>
            </a:extLst>
          </p:cNvPr>
          <p:cNvSpPr txBox="1"/>
          <p:nvPr/>
        </p:nvSpPr>
        <p:spPr>
          <a:xfrm>
            <a:off x="141913" y="131762"/>
            <a:ext cx="563403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Source Sans Pro Light" panose="020B0403030403020204" pitchFamily="34" charset="0"/>
                <a:cs typeface="Times New Roman" panose="02020603050405020304" pitchFamily="18" charset="0"/>
              </a:rPr>
              <a:t>Proposed Expansion and Annexation Area</a:t>
            </a:r>
            <a:endParaRPr lang="en-US" sz="2400">
              <a:ea typeface="Source Sans Pro Light" panose="020B04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BF1BD-AE31-52A0-E3F2-A8FFC7DBC4A7}"/>
              </a:ext>
            </a:extLst>
          </p:cNvPr>
          <p:cNvSpPr txBox="1"/>
          <p:nvPr/>
        </p:nvSpPr>
        <p:spPr>
          <a:xfrm>
            <a:off x="829057" y="5039690"/>
            <a:ext cx="48712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Result: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Light" panose="020B0004020202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Five suitable HDC sites in three suitable tracts within UGB and city limits.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ptos Light" panose="020B0004020202020204" pitchFamily="34" charset="0"/>
              <a:ea typeface="Source Sans Pro Light" panose="020B04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5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8C22E-E55C-5BEE-6ADA-8F8FDAAAE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25" y="1262417"/>
            <a:ext cx="3679674" cy="5275995"/>
          </a:xfrm>
        </p:spPr>
        <p:txBody>
          <a:bodyPr>
            <a:normAutofit/>
          </a:bodyPr>
          <a:lstStyle/>
          <a:p>
            <a:r>
              <a:rPr lang="en-US" sz="1800" dirty="0"/>
              <a:t>The JMA requires:</a:t>
            </a:r>
          </a:p>
          <a:p>
            <a:pPr lvl="1"/>
            <a:r>
              <a:rPr lang="en-US" sz="1800" dirty="0"/>
              <a:t>Co-adoption of amendments to the HCP.</a:t>
            </a:r>
          </a:p>
          <a:p>
            <a:pPr lvl="1"/>
            <a:r>
              <a:rPr lang="en-US" sz="1800" dirty="0"/>
              <a:t>Co-adoption of city land use regulations and zoning designations.</a:t>
            </a:r>
          </a:p>
          <a:p>
            <a:r>
              <a:rPr lang="en-US" sz="1800" dirty="0"/>
              <a:t>Annexation:</a:t>
            </a:r>
          </a:p>
          <a:p>
            <a:pPr lvl="1"/>
            <a:r>
              <a:rPr lang="en-US" sz="1800" dirty="0"/>
              <a:t>Proposed Urban Industrial with HDC overlay.</a:t>
            </a:r>
          </a:p>
          <a:p>
            <a:pPr lvl="2"/>
            <a:r>
              <a:rPr lang="en-US" sz="1800" dirty="0"/>
              <a:t>None of the proposed land is currently “</a:t>
            </a:r>
            <a:r>
              <a:rPr lang="en-US" sz="1800" dirty="0" err="1"/>
              <a:t>urbanizable</a:t>
            </a:r>
            <a:r>
              <a:rPr lang="en-US" sz="1800" dirty="0"/>
              <a:t>,” will go straight to urban.</a:t>
            </a:r>
          </a:p>
          <a:p>
            <a:pPr lvl="1"/>
            <a:r>
              <a:rPr lang="en-US" sz="1800" dirty="0"/>
              <a:t>PFP Analysis and HDC Conceptual Plan demonstrate orderly growth and serviceability. </a:t>
            </a:r>
          </a:p>
          <a:p>
            <a:endParaRPr lang="en-US" sz="2200" dirty="0"/>
          </a:p>
          <a:p>
            <a:pPr marL="457200" lvl="1" indent="0">
              <a:buNone/>
            </a:pPr>
            <a:endParaRPr lang="en-US" sz="1400" dirty="0"/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28C79-E730-929F-B075-2A5196636ECD}"/>
              </a:ext>
            </a:extLst>
          </p:cNvPr>
          <p:cNvSpPr txBox="1"/>
          <p:nvPr/>
        </p:nvSpPr>
        <p:spPr>
          <a:xfrm>
            <a:off x="358925" y="270817"/>
            <a:ext cx="938514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ource Sans Pro Light" panose="020B0403030403020204" pitchFamily="34" charset="0"/>
                <a:cs typeface="Times New Roman" panose="02020603050405020304" pitchFamily="18" charset="0"/>
              </a:rPr>
              <a:t>Umatilla County Coordination – Co-Adoption and Conversion</a:t>
            </a:r>
            <a:endParaRPr lang="en-US" sz="2400" dirty="0">
              <a:ea typeface="Source Sans Pro Light" panose="020B040303040302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1C21737-2098-D675-59D2-D8B2759F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73" y="6356350"/>
            <a:ext cx="2743200" cy="365125"/>
          </a:xfrm>
        </p:spPr>
        <p:txBody>
          <a:bodyPr/>
          <a:lstStyle/>
          <a:p>
            <a:fld id="{F5D78859-0441-48FF-8F58-481933F02DC2}" type="slidenum">
              <a:rPr lang="en-US" smtClean="0"/>
              <a:t>9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24B1B1-575D-B1A1-E4C1-6096F354B7B3}"/>
              </a:ext>
            </a:extLst>
          </p:cNvPr>
          <p:cNvGrpSpPr/>
          <p:nvPr/>
        </p:nvGrpSpPr>
        <p:grpSpPr>
          <a:xfrm>
            <a:off x="4185780" y="1262417"/>
            <a:ext cx="7744166" cy="4911867"/>
            <a:chOff x="4754453" y="1184133"/>
            <a:chExt cx="7078621" cy="44897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1DD020-EA50-CEEB-476D-49FB699F8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4453" y="1184133"/>
              <a:ext cx="7078621" cy="448973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1C28C5-8D9A-C3BA-CC51-9259D9219669}"/>
                </a:ext>
              </a:extLst>
            </p:cNvPr>
            <p:cNvSpPr txBox="1"/>
            <p:nvPr/>
          </p:nvSpPr>
          <p:spPr>
            <a:xfrm>
              <a:off x="6227567" y="5427876"/>
              <a:ext cx="78418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solidFill>
                    <a:schemeClr val="tx1">
                      <a:alpha val="76000"/>
                    </a:schemeClr>
                  </a:solidFill>
                </a:rPr>
                <a:t>and Annexation Area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9EA96C-CEB3-3D5E-40A1-32748EB18D4D}"/>
                </a:ext>
              </a:extLst>
            </p:cNvPr>
            <p:cNvSpPr txBox="1"/>
            <p:nvPr/>
          </p:nvSpPr>
          <p:spPr>
            <a:xfrm>
              <a:off x="5867320" y="3059783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95525E-1FF5-23D2-8E73-5F3D41EC1E44}"/>
                </a:ext>
              </a:extLst>
            </p:cNvPr>
            <p:cNvSpPr txBox="1"/>
            <p:nvPr/>
          </p:nvSpPr>
          <p:spPr>
            <a:xfrm>
              <a:off x="7069464" y="3059783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3B570-07C3-2A0E-E248-064F8226213F}"/>
                </a:ext>
              </a:extLst>
            </p:cNvPr>
            <p:cNvSpPr txBox="1"/>
            <p:nvPr/>
          </p:nvSpPr>
          <p:spPr>
            <a:xfrm>
              <a:off x="10263025" y="2875117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531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Heading WB">
      <a:majorFont>
        <a:latin typeface="Century Gothic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Heading WB">
      <a:majorFont>
        <a:latin typeface="Century Gothic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45aaaa-3c40-4b22-af96-907b9874847a">
      <Terms xmlns="http://schemas.microsoft.com/office/infopath/2007/PartnerControls"/>
    </lcf76f155ced4ddcb4097134ff3c332f>
    <TaxCatchAll xmlns="ffa2ea99-a215-4cb3-94ed-dbeeb45fe1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CA674FA36C147B48D1F9293034FA0" ma:contentTypeVersion="13" ma:contentTypeDescription="Create a new document." ma:contentTypeScope="" ma:versionID="cc9e7823a6a80aa4d354912bbee38f32">
  <xsd:schema xmlns:xsd="http://www.w3.org/2001/XMLSchema" xmlns:xs="http://www.w3.org/2001/XMLSchema" xmlns:p="http://schemas.microsoft.com/office/2006/metadata/properties" xmlns:ns2="2845aaaa-3c40-4b22-af96-907b9874847a" xmlns:ns3="ffa2ea99-a215-4cb3-94ed-dbeeb45fe13a" targetNamespace="http://schemas.microsoft.com/office/2006/metadata/properties" ma:root="true" ma:fieldsID="6ce8e39bbf452b799894f64e2f411648" ns2:_="" ns3:_="">
    <xsd:import namespace="2845aaaa-3c40-4b22-af96-907b9874847a"/>
    <xsd:import namespace="ffa2ea99-a215-4cb3-94ed-dbeeb45fe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5aaaa-3c40-4b22-af96-907b98748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d46ecbc-fa97-4fd5-83f9-39e4a0e84b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2ea99-a215-4cb3-94ed-dbeeb45fe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c06a3b3-7d73-4160-a1f7-a82e4d7984ad}" ma:internalName="TaxCatchAll" ma:showField="CatchAllData" ma:web="ffa2ea99-a215-4cb3-94ed-dbeeb45fe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693819-C182-4F21-B103-D1202CAD35AD}">
  <ds:schemaRefs>
    <ds:schemaRef ds:uri="2845aaaa-3c40-4b22-af96-907b9874847a"/>
    <ds:schemaRef ds:uri="300851bd-e504-4f0e-97ac-df41a702cbd8"/>
    <ds:schemaRef ds:uri="69761221-6aab-4acc-8dc5-0c4c6002279d"/>
    <ds:schemaRef ds:uri="ffa2ea99-a215-4cb3-94ed-dbeeb45fe1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0CB014-B0F7-4989-8840-34DDCCA24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A574B5-D25F-4D40-BC12-9DBDDE3B605E}">
  <ds:schemaRefs>
    <ds:schemaRef ds:uri="2845aaaa-3c40-4b22-af96-907b9874847a"/>
    <ds:schemaRef ds:uri="ffa2ea99-a215-4cb3-94ed-dbeeb45fe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763</Words>
  <Application>Microsoft Office PowerPoint</Application>
  <PresentationFormat>Widescreen</PresentationFormat>
  <Paragraphs>168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Light</vt:lpstr>
      <vt:lpstr>Arial</vt:lpstr>
      <vt:lpstr>Calibri</vt:lpstr>
      <vt:lpstr>Century Gothic</vt:lpstr>
      <vt:lpstr>Source Sans Pro Light</vt:lpstr>
      <vt:lpstr>Office Theme</vt:lpstr>
      <vt:lpstr>1_Office Theme</vt:lpstr>
      <vt:lpstr>City of Hermiston UGB Expansion, Comprehensive Plan Amendment, Annexation, and Zone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Gladding</dc:creator>
  <cp:lastModifiedBy>Keava Campbell</cp:lastModifiedBy>
  <cp:revision>3</cp:revision>
  <cp:lastPrinted>2024-10-04T17:57:20Z</cp:lastPrinted>
  <dcterms:created xsi:type="dcterms:W3CDTF">2024-06-03T22:28:59Z</dcterms:created>
  <dcterms:modified xsi:type="dcterms:W3CDTF">2025-09-30T18:01:32Z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0x010100469CA674FA36C147B48D1F9293034FA0</vt:lpwstr>
  </property>
  <property fmtid="{D5CDD505-2E9C-101B-9397-08002B2CF9AE}" pid="3" name="MediaServiceImageTags">
    <vt:lpwstr/>
  </property>
  <property fmtid="{D5CDD505-2E9C-101B-9397-08002B2CF9AE}" pid="4" name="Order">
    <vt:r8>302400</vt:r8>
  </property>
</Properties>
</file>