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4" r:id="rId4"/>
    <p:sldId id="271" r:id="rId5"/>
    <p:sldId id="284" r:id="rId6"/>
    <p:sldId id="272" r:id="rId7"/>
    <p:sldId id="280" r:id="rId8"/>
    <p:sldId id="259" r:id="rId9"/>
    <p:sldId id="285" r:id="rId10"/>
    <p:sldId id="260" r:id="rId11"/>
    <p:sldId id="261" r:id="rId12"/>
    <p:sldId id="262" r:id="rId13"/>
    <p:sldId id="263" r:id="rId14"/>
    <p:sldId id="275" r:id="rId15"/>
    <p:sldId id="276" r:id="rId16"/>
    <p:sldId id="264" r:id="rId17"/>
    <p:sldId id="278" r:id="rId18"/>
    <p:sldId id="266" r:id="rId19"/>
    <p:sldId id="281" r:id="rId20"/>
    <p:sldId id="265" r:id="rId21"/>
    <p:sldId id="267" r:id="rId22"/>
    <p:sldId id="269" r:id="rId23"/>
    <p:sldId id="268" r:id="rId24"/>
    <p:sldId id="270" r:id="rId25"/>
    <p:sldId id="282" r:id="rId26"/>
    <p:sldId id="279"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9AA850-FA0C-B829-AF13-5BEA06C65B06}" name="Wendie Kellington" initials="WK" userId="Wendie Kellingt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8F9FAA-ECD5-43BF-9B5E-7F5DB67DAA27}" v="24" dt="2022-04-29T00:00:29.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F70C-2BAF-4F9B-BFF0-D2A4D3C57A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11DE60-AE86-432F-9ACD-3CC248FCD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1393FD-B023-4837-B3DC-84EA81EADB82}"/>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5" name="Footer Placeholder 4">
            <a:extLst>
              <a:ext uri="{FF2B5EF4-FFF2-40B4-BE49-F238E27FC236}">
                <a16:creationId xmlns:a16="http://schemas.microsoft.com/office/drawing/2014/main" id="{B3B3B607-888C-4DD5-AD2D-9DFA26BB2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8AAB0-A731-4F69-8082-166167C1D898}"/>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788273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D2C9-5BD7-44A6-9246-0605AF8ED8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9F1E1E-9A97-4660-976F-3E96D5C95D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73E6C-DC38-4697-8786-AF402FB954E0}"/>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5" name="Footer Placeholder 4">
            <a:extLst>
              <a:ext uri="{FF2B5EF4-FFF2-40B4-BE49-F238E27FC236}">
                <a16:creationId xmlns:a16="http://schemas.microsoft.com/office/drawing/2014/main" id="{B05A7500-8700-4664-8B9D-C7EE68CCF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F0A9C-79B3-4891-8DF2-E92C78D5D140}"/>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4206821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4C7AA9-C2BD-4AD8-A1AF-236D5523FE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D0A369-5862-410D-9F9C-9E99C1C8C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8A57F-20FB-4C87-820A-69F661832A00}"/>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5" name="Footer Placeholder 4">
            <a:extLst>
              <a:ext uri="{FF2B5EF4-FFF2-40B4-BE49-F238E27FC236}">
                <a16:creationId xmlns:a16="http://schemas.microsoft.com/office/drawing/2014/main" id="{BC8F9FB8-766D-4339-9826-F702D8D81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44C6-4D30-4EBD-8F77-4E9616E17FB4}"/>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119443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95A8-9136-4020-AA10-B42610A4F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EB2930-628D-4677-94D9-7731530E92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3FB52-D96C-41D1-867E-A464E89E1597}"/>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5" name="Footer Placeholder 4">
            <a:extLst>
              <a:ext uri="{FF2B5EF4-FFF2-40B4-BE49-F238E27FC236}">
                <a16:creationId xmlns:a16="http://schemas.microsoft.com/office/drawing/2014/main" id="{941F7171-5AA8-4F51-9C8B-6543AA4D3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BD17A-8E7F-4AE3-97B6-4C78E9FF9339}"/>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366574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5B2B-6D32-48BF-8FE7-6F99F90ECC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E0C6E-F828-4FE9-969B-02CAB2079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C7FA4-D73F-4684-86D1-658AECC7CBD2}"/>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5" name="Footer Placeholder 4">
            <a:extLst>
              <a:ext uri="{FF2B5EF4-FFF2-40B4-BE49-F238E27FC236}">
                <a16:creationId xmlns:a16="http://schemas.microsoft.com/office/drawing/2014/main" id="{50BE79D1-5B6D-44C2-AB4F-7BA5A43FD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A5CA8-F47B-485B-B74F-A0AB74511B4B}"/>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4009582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F75A-346B-4D9A-8D5C-FF0765AC6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C14863-F795-4CC5-81E6-DDB8663B25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66B2D6-5FFF-4639-9F6B-35ABEF385B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6CC46-63B6-455E-96DB-2C0FE2F1E8C6}"/>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6" name="Footer Placeholder 5">
            <a:extLst>
              <a:ext uri="{FF2B5EF4-FFF2-40B4-BE49-F238E27FC236}">
                <a16:creationId xmlns:a16="http://schemas.microsoft.com/office/drawing/2014/main" id="{E027F8CE-CE8B-4764-98CA-B2D4E4E88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2FC77-E2E2-44DF-B3D3-7E1CFDF99E39}"/>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7413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77E7-81B4-4BB6-B7A4-911F5EA6E2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02D3D-89D3-4881-A3F8-3CE12B845F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87672-3898-4B4D-A793-B72C2EE0F8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0AD6DD-ADED-4EB4-88E8-D1EB8AF9A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DC4B52-3E22-4788-93F8-1EEEFB0F5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6FC1E-F100-40D9-89CF-C9E71078E321}"/>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8" name="Footer Placeholder 7">
            <a:extLst>
              <a:ext uri="{FF2B5EF4-FFF2-40B4-BE49-F238E27FC236}">
                <a16:creationId xmlns:a16="http://schemas.microsoft.com/office/drawing/2014/main" id="{F93BBB75-40A8-4E7E-A914-F7AA22826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95E79A-E875-466B-82C7-7AE956BBD6F1}"/>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110550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ABCE-4937-4719-88C4-856AAD74EA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93479-584B-4C93-8BCA-9C5EBC90412B}"/>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4" name="Footer Placeholder 3">
            <a:extLst>
              <a:ext uri="{FF2B5EF4-FFF2-40B4-BE49-F238E27FC236}">
                <a16:creationId xmlns:a16="http://schemas.microsoft.com/office/drawing/2014/main" id="{DACFAD1B-3AA2-4145-BEC7-09ED9E72A3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BA7D-05AC-46D7-9587-5DCC0666D0F9}"/>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3883824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64DBE-D086-4F2A-8060-7C3ACD4464AD}"/>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3" name="Footer Placeholder 2">
            <a:extLst>
              <a:ext uri="{FF2B5EF4-FFF2-40B4-BE49-F238E27FC236}">
                <a16:creationId xmlns:a16="http://schemas.microsoft.com/office/drawing/2014/main" id="{9C4B4D7B-849B-4821-9670-6E4DB680AB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3F90A3-9279-4AA1-8373-027F337623BA}"/>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2153129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A63A-9F34-4C3C-9619-F581BF6DDE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40375-7A53-4F92-9588-6139092892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51F17-F314-478E-AB7D-A965A8E19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CDF01-921E-42AC-8BE3-3DA31A6F76C1}"/>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6" name="Footer Placeholder 5">
            <a:extLst>
              <a:ext uri="{FF2B5EF4-FFF2-40B4-BE49-F238E27FC236}">
                <a16:creationId xmlns:a16="http://schemas.microsoft.com/office/drawing/2014/main" id="{731C5700-013A-4B14-BA95-CE38750C9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FB882-1DB5-4351-9FCE-933E5D8715F2}"/>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91798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59BC-1DCA-413F-B636-ECFA6B32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7680B8-9BD7-4755-83BE-388AE07D0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4C695D-92EE-45E9-AECF-60D15F566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E03548-FC76-4003-B66A-021791C94092}"/>
              </a:ext>
            </a:extLst>
          </p:cNvPr>
          <p:cNvSpPr>
            <a:spLocks noGrp="1"/>
          </p:cNvSpPr>
          <p:nvPr>
            <p:ph type="dt" sz="half" idx="10"/>
          </p:nvPr>
        </p:nvSpPr>
        <p:spPr/>
        <p:txBody>
          <a:bodyPr/>
          <a:lstStyle/>
          <a:p>
            <a:fld id="{E5F98C02-C82D-4F28-87BD-E7736B83A296}" type="datetimeFigureOut">
              <a:rPr lang="en-US" smtClean="0"/>
              <a:t>6/1/2022</a:t>
            </a:fld>
            <a:endParaRPr lang="en-US"/>
          </a:p>
        </p:txBody>
      </p:sp>
      <p:sp>
        <p:nvSpPr>
          <p:cNvPr id="6" name="Footer Placeholder 5">
            <a:extLst>
              <a:ext uri="{FF2B5EF4-FFF2-40B4-BE49-F238E27FC236}">
                <a16:creationId xmlns:a16="http://schemas.microsoft.com/office/drawing/2014/main" id="{1566AAFD-9E82-4C15-8819-9A76475E1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7FC719-A7C7-42DE-BCE9-CEDBE3A03288}"/>
              </a:ext>
            </a:extLst>
          </p:cNvPr>
          <p:cNvSpPr>
            <a:spLocks noGrp="1"/>
          </p:cNvSpPr>
          <p:nvPr>
            <p:ph type="sldNum" sz="quarter" idx="12"/>
          </p:nvPr>
        </p:nvSpPr>
        <p:spPr/>
        <p:txBody>
          <a:bodyPr/>
          <a:lstStyle/>
          <a:p>
            <a:fld id="{EC471FFE-0E2C-4EF3-869D-6901AD243DAE}" type="slidenum">
              <a:rPr lang="en-US" smtClean="0"/>
              <a:t>‹#›</a:t>
            </a:fld>
            <a:endParaRPr lang="en-US"/>
          </a:p>
        </p:txBody>
      </p:sp>
    </p:spTree>
    <p:extLst>
      <p:ext uri="{BB962C8B-B14F-4D97-AF65-F5344CB8AC3E}">
        <p14:creationId xmlns:p14="http://schemas.microsoft.com/office/powerpoint/2010/main" val="1717724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3C2B7A-DD38-40BA-B24E-91C042190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2712A-889F-4D58-A5D6-D0A89D3AE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F8CA1-A2B7-4E0D-ACB7-B7F79EB645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98C02-C82D-4F28-87BD-E7736B83A296}" type="datetimeFigureOut">
              <a:rPr lang="en-US" smtClean="0"/>
              <a:t>6/1/2022</a:t>
            </a:fld>
            <a:endParaRPr lang="en-US"/>
          </a:p>
        </p:txBody>
      </p:sp>
      <p:sp>
        <p:nvSpPr>
          <p:cNvPr id="5" name="Footer Placeholder 4">
            <a:extLst>
              <a:ext uri="{FF2B5EF4-FFF2-40B4-BE49-F238E27FC236}">
                <a16:creationId xmlns:a16="http://schemas.microsoft.com/office/drawing/2014/main" id="{7C6B6BBE-0F64-44E8-AA82-3779A0516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5361C8-4F03-46E7-9F26-CF8BFC30D2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71FFE-0E2C-4EF3-869D-6901AD243DAE}" type="slidenum">
              <a:rPr lang="en-US" smtClean="0"/>
              <a:t>‹#›</a:t>
            </a:fld>
            <a:endParaRPr lang="en-US"/>
          </a:p>
        </p:txBody>
      </p:sp>
    </p:spTree>
    <p:extLst>
      <p:ext uri="{BB962C8B-B14F-4D97-AF65-F5344CB8AC3E}">
        <p14:creationId xmlns:p14="http://schemas.microsoft.com/office/powerpoint/2010/main" val="2530339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D98B-8E7C-4F95-B230-516C9DFEB12B}"/>
              </a:ext>
            </a:extLst>
          </p:cNvPr>
          <p:cNvSpPr>
            <a:spLocks noGrp="1"/>
          </p:cNvSpPr>
          <p:nvPr>
            <p:ph type="ctrTitle"/>
          </p:nvPr>
        </p:nvSpPr>
        <p:spPr/>
        <p:txBody>
          <a:bodyPr/>
          <a:lstStyle/>
          <a:p>
            <a:r>
              <a:rPr lang="en-US" dirty="0">
                <a:latin typeface="Garamond" panose="02020404030301010803" pitchFamily="18" charset="0"/>
              </a:rPr>
              <a:t>ROCK IT #2 QUARRY</a:t>
            </a:r>
          </a:p>
        </p:txBody>
      </p:sp>
      <p:sp>
        <p:nvSpPr>
          <p:cNvPr id="3" name="Subtitle 2">
            <a:extLst>
              <a:ext uri="{FF2B5EF4-FFF2-40B4-BE49-F238E27FC236}">
                <a16:creationId xmlns:a16="http://schemas.microsoft.com/office/drawing/2014/main" id="{51E7F627-6783-47EE-B682-DCE69F85FDC3}"/>
              </a:ext>
            </a:extLst>
          </p:cNvPr>
          <p:cNvSpPr>
            <a:spLocks noGrp="1"/>
          </p:cNvSpPr>
          <p:nvPr>
            <p:ph type="subTitle" idx="1"/>
          </p:nvPr>
        </p:nvSpPr>
        <p:spPr/>
        <p:txBody>
          <a:bodyPr>
            <a:normAutofit fontScale="92500" lnSpcReduction="10000"/>
          </a:bodyPr>
          <a:lstStyle/>
          <a:p>
            <a:endParaRPr lang="en-US" dirty="0">
              <a:latin typeface="Garamond" panose="02020404030301010803" pitchFamily="18" charset="0"/>
            </a:endParaRPr>
          </a:p>
          <a:p>
            <a:r>
              <a:rPr lang="en-US" dirty="0">
                <a:latin typeface="Garamond" panose="02020404030301010803" pitchFamily="18" charset="0"/>
              </a:rPr>
              <a:t>APPLICATION TO SEEK GOAL 5 PROTECTIONS, APPLY THE AGGREGATE RESOURCE OVERLAY ZONE, AND ALLOW MINING, PROCESSING, BATCHING OF ASPHALT AND CONCRETE, AND STOCKPILING</a:t>
            </a:r>
          </a:p>
        </p:txBody>
      </p:sp>
    </p:spTree>
    <p:extLst>
      <p:ext uri="{BB962C8B-B14F-4D97-AF65-F5344CB8AC3E}">
        <p14:creationId xmlns:p14="http://schemas.microsoft.com/office/powerpoint/2010/main" val="298621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31E1-E44B-4D4D-8F4E-367A59257AA6}"/>
              </a:ext>
            </a:extLst>
          </p:cNvPr>
          <p:cNvSpPr>
            <a:spLocks noGrp="1"/>
          </p:cNvSpPr>
          <p:nvPr>
            <p:ph type="title"/>
          </p:nvPr>
        </p:nvSpPr>
        <p:spPr/>
        <p:txBody>
          <a:bodyPr/>
          <a:lstStyle/>
          <a:p>
            <a:pPr algn="ctr"/>
            <a:r>
              <a:rPr lang="en-US" dirty="0">
                <a:latin typeface="Garamond" panose="02020404030301010803" pitchFamily="18" charset="0"/>
              </a:rPr>
              <a:t>Site and surrounding area facts:</a:t>
            </a:r>
          </a:p>
        </p:txBody>
      </p:sp>
      <p:sp>
        <p:nvSpPr>
          <p:cNvPr id="3" name="Content Placeholder 2">
            <a:extLst>
              <a:ext uri="{FF2B5EF4-FFF2-40B4-BE49-F238E27FC236}">
                <a16:creationId xmlns:a16="http://schemas.microsoft.com/office/drawing/2014/main" id="{04C91CF0-8784-47CE-A305-49942DE3FAE4}"/>
              </a:ext>
            </a:extLst>
          </p:cNvPr>
          <p:cNvSpPr>
            <a:spLocks noGrp="1"/>
          </p:cNvSpPr>
          <p:nvPr>
            <p:ph sz="half" idx="1"/>
          </p:nvPr>
        </p:nvSpPr>
        <p:spPr/>
        <p:txBody>
          <a:bodyPr>
            <a:normAutofit fontScale="92500" lnSpcReduction="20000"/>
          </a:bodyPr>
          <a:lstStyle/>
          <a:p>
            <a:r>
              <a:rPr lang="en-US" dirty="0">
                <a:latin typeface="Garamond" panose="02020404030301010803" pitchFamily="18" charset="0"/>
              </a:rPr>
              <a:t>The Comprehensive Plan designation is North/South Agriculture.</a:t>
            </a:r>
          </a:p>
          <a:p>
            <a:r>
              <a:rPr lang="en-US" dirty="0">
                <a:latin typeface="Garamond" panose="02020404030301010803" pitchFamily="18" charset="0"/>
              </a:rPr>
              <a:t>Zoning - Exclusive Farm use.</a:t>
            </a:r>
          </a:p>
          <a:p>
            <a:r>
              <a:rPr lang="en-US" dirty="0">
                <a:latin typeface="Garamond" panose="02020404030301010803" pitchFamily="18" charset="0"/>
              </a:rPr>
              <a:t>Mining/concrete batching/ stockpiling etc., is allowed use on EFU land – if on the significant sites list and under a CUP.</a:t>
            </a:r>
          </a:p>
          <a:p>
            <a:r>
              <a:rPr lang="en-US" dirty="0">
                <a:latin typeface="Garamond" panose="02020404030301010803" pitchFamily="18" charset="0"/>
              </a:rPr>
              <a:t>Existing </a:t>
            </a:r>
            <a:r>
              <a:rPr lang="en-US" i="1" u="sng" dirty="0">
                <a:latin typeface="Garamond" panose="02020404030301010803" pitchFamily="18" charset="0"/>
              </a:rPr>
              <a:t>Approved</a:t>
            </a:r>
            <a:r>
              <a:rPr lang="en-US" dirty="0">
                <a:latin typeface="Garamond" panose="02020404030301010803" pitchFamily="18" charset="0"/>
              </a:rPr>
              <a:t> Mining Operations and dwelling Access is from Stafford Hansell Road, a paved county road.</a:t>
            </a:r>
          </a:p>
          <a:p>
            <a:pPr marL="0" indent="0">
              <a:buNone/>
            </a:pPr>
            <a:endParaRPr lang="en-US" dirty="0">
              <a:latin typeface="Garamond" panose="02020404030301010803" pitchFamily="18" charset="0"/>
            </a:endParaRPr>
          </a:p>
        </p:txBody>
      </p:sp>
      <p:sp>
        <p:nvSpPr>
          <p:cNvPr id="4" name="Content Placeholder 3">
            <a:extLst>
              <a:ext uri="{FF2B5EF4-FFF2-40B4-BE49-F238E27FC236}">
                <a16:creationId xmlns:a16="http://schemas.microsoft.com/office/drawing/2014/main" id="{74258AA0-583F-481F-A6C5-C5002BDA84BF}"/>
              </a:ext>
            </a:extLst>
          </p:cNvPr>
          <p:cNvSpPr>
            <a:spLocks noGrp="1"/>
          </p:cNvSpPr>
          <p:nvPr>
            <p:ph sz="half" idx="2"/>
          </p:nvPr>
        </p:nvSpPr>
        <p:spPr/>
        <p:txBody>
          <a:bodyPr>
            <a:normAutofit fontScale="92500" lnSpcReduction="20000"/>
          </a:bodyPr>
          <a:lstStyle/>
          <a:p>
            <a:r>
              <a:rPr lang="en-US" dirty="0">
                <a:latin typeface="Garamond" panose="02020404030301010803" pitchFamily="18" charset="0"/>
              </a:rPr>
              <a:t>Adjoining land uses: truck stop to the east; transportation infrastructure; industrial uses to the north; and agricultural activities to the west, south, and southeast. </a:t>
            </a:r>
          </a:p>
          <a:p>
            <a:r>
              <a:rPr lang="en-US" dirty="0">
                <a:latin typeface="Garamond" panose="02020404030301010803" pitchFamily="18" charset="0"/>
              </a:rPr>
              <a:t>There is one home within 500-feet of the proposed mining area.  It belongs to the applicant.  It will be removed when the mine reaches it (approx. 3-5 years). </a:t>
            </a:r>
          </a:p>
          <a:p>
            <a:r>
              <a:rPr lang="en-US" dirty="0">
                <a:latin typeface="Garamond" panose="02020404030301010803" pitchFamily="18" charset="0"/>
              </a:rPr>
              <a:t>Zoning within the “Impact Area” includes EFU, Light Industrial, Rural Tourist Commercial, and Agri-Business. </a:t>
            </a:r>
          </a:p>
        </p:txBody>
      </p:sp>
    </p:spTree>
    <p:extLst>
      <p:ext uri="{BB962C8B-B14F-4D97-AF65-F5344CB8AC3E}">
        <p14:creationId xmlns:p14="http://schemas.microsoft.com/office/powerpoint/2010/main" val="323042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00B0-4E51-40C8-807F-C24600D1145C}"/>
              </a:ext>
            </a:extLst>
          </p:cNvPr>
          <p:cNvSpPr>
            <a:spLocks noGrp="1"/>
          </p:cNvSpPr>
          <p:nvPr>
            <p:ph type="title"/>
          </p:nvPr>
        </p:nvSpPr>
        <p:spPr/>
        <p:txBody>
          <a:bodyPr/>
          <a:lstStyle/>
          <a:p>
            <a:pPr algn="ctr"/>
            <a:r>
              <a:rPr lang="en-US" dirty="0">
                <a:latin typeface="Garamond" panose="02020404030301010803" pitchFamily="18" charset="0"/>
              </a:rPr>
              <a:t>Site Meets Significance Tests for “Large Significant Site.”</a:t>
            </a:r>
          </a:p>
        </p:txBody>
      </p:sp>
      <p:sp>
        <p:nvSpPr>
          <p:cNvPr id="3" name="Content Placeholder 2">
            <a:extLst>
              <a:ext uri="{FF2B5EF4-FFF2-40B4-BE49-F238E27FC236}">
                <a16:creationId xmlns:a16="http://schemas.microsoft.com/office/drawing/2014/main" id="{28DBBBBB-05C9-42EF-81A9-A0CEE2CCB4E5}"/>
              </a:ext>
            </a:extLst>
          </p:cNvPr>
          <p:cNvSpPr>
            <a:spLocks noGrp="1"/>
          </p:cNvSpPr>
          <p:nvPr>
            <p:ph idx="1"/>
          </p:nvPr>
        </p:nvSpPr>
        <p:spPr/>
        <p:txBody>
          <a:bodyPr/>
          <a:lstStyle/>
          <a:p>
            <a:r>
              <a:rPr lang="en-US" dirty="0">
                <a:latin typeface="Garamond" panose="02020404030301010803" pitchFamily="18" charset="0"/>
              </a:rPr>
              <a:t>Over 4.8 million tons of sand and gravel are available on the subject property.</a:t>
            </a:r>
          </a:p>
          <a:p>
            <a:r>
              <a:rPr lang="en-US" dirty="0">
                <a:latin typeface="Garamond" panose="02020404030301010803" pitchFamily="18" charset="0"/>
              </a:rPr>
              <a:t>Testing of site materials for durability, soundness, and specific gravity exceeds the Oregon Standard Specifications for Construction: meeting specifications for a significant site.</a:t>
            </a:r>
          </a:p>
          <a:p>
            <a:r>
              <a:rPr lang="en-US" dirty="0">
                <a:latin typeface="Garamond" panose="02020404030301010803" pitchFamily="18" charset="0"/>
              </a:rPr>
              <a:t>No reasonable dispute: the site meets, and is estimated to exceed, both the quantity and quality criteria for a significant aggregate site per Oregon Administrative Rule 660-023-0180(3)(a).</a:t>
            </a:r>
          </a:p>
        </p:txBody>
      </p:sp>
    </p:spTree>
    <p:extLst>
      <p:ext uri="{BB962C8B-B14F-4D97-AF65-F5344CB8AC3E}">
        <p14:creationId xmlns:p14="http://schemas.microsoft.com/office/powerpoint/2010/main" val="3371847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645A-77CD-46B2-B1D5-442B85D81C02}"/>
              </a:ext>
            </a:extLst>
          </p:cNvPr>
          <p:cNvSpPr>
            <a:spLocks noGrp="1"/>
          </p:cNvSpPr>
          <p:nvPr>
            <p:ph type="title"/>
          </p:nvPr>
        </p:nvSpPr>
        <p:spPr/>
        <p:txBody>
          <a:bodyPr/>
          <a:lstStyle/>
          <a:p>
            <a:pPr algn="ctr"/>
            <a:r>
              <a:rPr lang="en-US" dirty="0">
                <a:latin typeface="Garamond" panose="02020404030301010803" pitchFamily="18" charset="0"/>
              </a:rPr>
              <a:t>Potential Conflicts:</a:t>
            </a:r>
          </a:p>
        </p:txBody>
      </p:sp>
      <p:sp>
        <p:nvSpPr>
          <p:cNvPr id="3" name="Text Placeholder 2">
            <a:extLst>
              <a:ext uri="{FF2B5EF4-FFF2-40B4-BE49-F238E27FC236}">
                <a16:creationId xmlns:a16="http://schemas.microsoft.com/office/drawing/2014/main" id="{5833A728-1BA6-4CE3-A95B-1A6FB5A001A6}"/>
              </a:ext>
            </a:extLst>
          </p:cNvPr>
          <p:cNvSpPr>
            <a:spLocks noGrp="1"/>
          </p:cNvSpPr>
          <p:nvPr>
            <p:ph type="body" idx="1"/>
          </p:nvPr>
        </p:nvSpPr>
        <p:spPr/>
        <p:txBody>
          <a:bodyPr/>
          <a:lstStyle/>
          <a:p>
            <a:r>
              <a:rPr lang="en-US" dirty="0">
                <a:latin typeface="Garamond" panose="02020404030301010803" pitchFamily="18" charset="0"/>
              </a:rPr>
              <a:t>Mining operation</a:t>
            </a:r>
          </a:p>
        </p:txBody>
      </p:sp>
      <p:sp>
        <p:nvSpPr>
          <p:cNvPr id="4" name="Content Placeholder 3">
            <a:extLst>
              <a:ext uri="{FF2B5EF4-FFF2-40B4-BE49-F238E27FC236}">
                <a16:creationId xmlns:a16="http://schemas.microsoft.com/office/drawing/2014/main" id="{716F42EB-ADE0-4E3B-A2A5-C95F2D97F02D}"/>
              </a:ext>
            </a:extLst>
          </p:cNvPr>
          <p:cNvSpPr>
            <a:spLocks noGrp="1"/>
          </p:cNvSpPr>
          <p:nvPr>
            <p:ph sz="half" idx="2"/>
          </p:nvPr>
        </p:nvSpPr>
        <p:spPr/>
        <p:txBody>
          <a:bodyPr>
            <a:normAutofit fontScale="77500" lnSpcReduction="20000"/>
          </a:bodyPr>
          <a:lstStyle/>
          <a:p>
            <a:r>
              <a:rPr lang="en-US" dirty="0">
                <a:latin typeface="Garamond" panose="02020404030301010803" pitchFamily="18" charset="0"/>
              </a:rPr>
              <a:t>Noise, dust, or other discharges from the mining operation could create conflicts.</a:t>
            </a:r>
          </a:p>
          <a:p>
            <a:r>
              <a:rPr lang="en-US" dirty="0">
                <a:latin typeface="Garamond" panose="02020404030301010803" pitchFamily="18" charset="0"/>
              </a:rPr>
              <a:t>The applicant and staff suggest condition, to mitigate.</a:t>
            </a:r>
          </a:p>
          <a:p>
            <a:r>
              <a:rPr lang="en-US" dirty="0">
                <a:latin typeface="Garamond" panose="02020404030301010803" pitchFamily="18" charset="0"/>
              </a:rPr>
              <a:t>Conditions: new residential and social gathering uses proposed in the future in the impact area be (1) informed of the mining operation and (2) required to sign a statement that they accept normal mining activity and their ability to pursue a claim for relief based on that activity is restricted.</a:t>
            </a:r>
          </a:p>
        </p:txBody>
      </p:sp>
      <p:sp>
        <p:nvSpPr>
          <p:cNvPr id="5" name="Text Placeholder 4">
            <a:extLst>
              <a:ext uri="{FF2B5EF4-FFF2-40B4-BE49-F238E27FC236}">
                <a16:creationId xmlns:a16="http://schemas.microsoft.com/office/drawing/2014/main" id="{FCEC4E2D-40C9-4180-B6BA-8EA5632436C0}"/>
              </a:ext>
            </a:extLst>
          </p:cNvPr>
          <p:cNvSpPr>
            <a:spLocks noGrp="1"/>
          </p:cNvSpPr>
          <p:nvPr>
            <p:ph type="body" sz="quarter" idx="3"/>
          </p:nvPr>
        </p:nvSpPr>
        <p:spPr/>
        <p:txBody>
          <a:bodyPr/>
          <a:lstStyle/>
          <a:p>
            <a:pPr algn="ctr"/>
            <a:r>
              <a:rPr lang="en-US" dirty="0">
                <a:latin typeface="Garamond" panose="02020404030301010803" pitchFamily="18" charset="0"/>
              </a:rPr>
              <a:t>Potential Conflict Activities in the Impact Area</a:t>
            </a:r>
          </a:p>
        </p:txBody>
      </p:sp>
      <p:sp>
        <p:nvSpPr>
          <p:cNvPr id="6" name="Content Placeholder 5">
            <a:extLst>
              <a:ext uri="{FF2B5EF4-FFF2-40B4-BE49-F238E27FC236}">
                <a16:creationId xmlns:a16="http://schemas.microsoft.com/office/drawing/2014/main" id="{91B06FC4-E520-4591-B712-3FB24F71E1D9}"/>
              </a:ext>
            </a:extLst>
          </p:cNvPr>
          <p:cNvSpPr>
            <a:spLocks noGrp="1"/>
          </p:cNvSpPr>
          <p:nvPr>
            <p:ph sz="quarter" idx="4"/>
          </p:nvPr>
        </p:nvSpPr>
        <p:spPr/>
        <p:txBody>
          <a:bodyPr>
            <a:normAutofit fontScale="77500" lnSpcReduction="20000"/>
          </a:bodyPr>
          <a:lstStyle/>
          <a:p>
            <a:r>
              <a:rPr lang="en-US" dirty="0">
                <a:latin typeface="Garamond" panose="02020404030301010803" pitchFamily="18" charset="0"/>
              </a:rPr>
              <a:t>Residential uses and social-gathering activities can create conflicts for the protected mining operation. </a:t>
            </a:r>
          </a:p>
        </p:txBody>
      </p:sp>
    </p:spTree>
    <p:extLst>
      <p:ext uri="{BB962C8B-B14F-4D97-AF65-F5344CB8AC3E}">
        <p14:creationId xmlns:p14="http://schemas.microsoft.com/office/powerpoint/2010/main" val="72334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AE37-DF30-45FF-8FA5-0CCA8A8F1DA5}"/>
              </a:ext>
            </a:extLst>
          </p:cNvPr>
          <p:cNvSpPr>
            <a:spLocks noGrp="1"/>
          </p:cNvSpPr>
          <p:nvPr>
            <p:ph type="title"/>
          </p:nvPr>
        </p:nvSpPr>
        <p:spPr>
          <a:xfrm>
            <a:off x="87923" y="1"/>
            <a:ext cx="12016153" cy="1433146"/>
          </a:xfrm>
          <a:solidFill>
            <a:schemeClr val="accent1">
              <a:lumMod val="40000"/>
              <a:lumOff val="60000"/>
            </a:schemeClr>
          </a:solidFill>
        </p:spPr>
        <p:txBody>
          <a:bodyPr>
            <a:normAutofit/>
          </a:bodyPr>
          <a:lstStyle/>
          <a:p>
            <a:r>
              <a:rPr lang="en-US" sz="3600" dirty="0">
                <a:latin typeface="Garamond" panose="02020404030301010803" pitchFamily="18" charset="0"/>
              </a:rPr>
              <a:t>No New Traffic Impacts to Justify Proposed Condition to Close Existing  Stafford Hansell Access Or to Improve Center Street </a:t>
            </a:r>
          </a:p>
        </p:txBody>
      </p:sp>
      <p:sp>
        <p:nvSpPr>
          <p:cNvPr id="3" name="Content Placeholder 2">
            <a:extLst>
              <a:ext uri="{FF2B5EF4-FFF2-40B4-BE49-F238E27FC236}">
                <a16:creationId xmlns:a16="http://schemas.microsoft.com/office/drawing/2014/main" id="{3D5C7661-2395-483D-9F0B-04B110BADB0F}"/>
              </a:ext>
            </a:extLst>
          </p:cNvPr>
          <p:cNvSpPr>
            <a:spLocks noGrp="1"/>
          </p:cNvSpPr>
          <p:nvPr>
            <p:ph idx="1"/>
          </p:nvPr>
        </p:nvSpPr>
        <p:spPr>
          <a:xfrm>
            <a:off x="87923" y="1433146"/>
            <a:ext cx="12027877" cy="5044771"/>
          </a:xfrm>
        </p:spPr>
        <p:txBody>
          <a:bodyPr>
            <a:normAutofit fontScale="92500" lnSpcReduction="10000"/>
          </a:bodyPr>
          <a:lstStyle/>
          <a:p>
            <a:r>
              <a:rPr lang="en-US" dirty="0">
                <a:latin typeface="Garamond" panose="02020404030301010803" pitchFamily="18" charset="0"/>
              </a:rPr>
              <a:t>The Existing </a:t>
            </a:r>
            <a:r>
              <a:rPr lang="en-US" i="1" u="sng" dirty="0">
                <a:latin typeface="Garamond" panose="02020404030301010803" pitchFamily="18" charset="0"/>
              </a:rPr>
              <a:t>Approved</a:t>
            </a:r>
            <a:r>
              <a:rPr lang="en-US" dirty="0">
                <a:latin typeface="Garamond" panose="02020404030301010803" pitchFamily="18" charset="0"/>
              </a:rPr>
              <a:t> Mining Operations front on, and take access from, Stafford Hansell. </a:t>
            </a:r>
          </a:p>
          <a:p>
            <a:r>
              <a:rPr lang="en-US" dirty="0">
                <a:latin typeface="Garamond" panose="02020404030301010803" pitchFamily="18" charset="0"/>
              </a:rPr>
              <a:t>Existing </a:t>
            </a:r>
            <a:r>
              <a:rPr lang="en-US" i="1" u="sng" dirty="0">
                <a:latin typeface="Garamond" panose="02020404030301010803" pitchFamily="18" charset="0"/>
              </a:rPr>
              <a:t>Approved</a:t>
            </a:r>
            <a:r>
              <a:rPr lang="en-US" dirty="0">
                <a:latin typeface="Garamond" panose="02020404030301010803" pitchFamily="18" charset="0"/>
              </a:rPr>
              <a:t> Mining Operations DO NOT justify any conditions.  There were no conditions about that access or even a discussion of the 2003 </a:t>
            </a:r>
            <a:r>
              <a:rPr lang="en-US" dirty="0" err="1">
                <a:latin typeface="Garamond" panose="02020404030301010803" pitchFamily="18" charset="0"/>
              </a:rPr>
              <a:t>IAMP</a:t>
            </a:r>
            <a:r>
              <a:rPr lang="en-US" dirty="0">
                <a:latin typeface="Garamond" panose="02020404030301010803" pitchFamily="18" charset="0"/>
              </a:rPr>
              <a:t>  in the 2012 CUP for the Existing </a:t>
            </a:r>
            <a:r>
              <a:rPr lang="en-US" i="1" u="sng" dirty="0">
                <a:latin typeface="Garamond" panose="02020404030301010803" pitchFamily="18" charset="0"/>
              </a:rPr>
              <a:t>Approved</a:t>
            </a:r>
            <a:r>
              <a:rPr lang="en-US" dirty="0">
                <a:latin typeface="Garamond" panose="02020404030301010803" pitchFamily="18" charset="0"/>
              </a:rPr>
              <a:t> Mining Operations.</a:t>
            </a:r>
          </a:p>
          <a:p>
            <a:r>
              <a:rPr lang="en-US" dirty="0">
                <a:latin typeface="Garamond" panose="02020404030301010803" pitchFamily="18" charset="0"/>
              </a:rPr>
              <a:t>No conditions about Stafford Hansell are appropriate here either: nothing about the Existing </a:t>
            </a:r>
            <a:r>
              <a:rPr lang="en-US" i="1" u="sng" dirty="0">
                <a:latin typeface="Garamond" panose="02020404030301010803" pitchFamily="18" charset="0"/>
              </a:rPr>
              <a:t>Approved</a:t>
            </a:r>
            <a:r>
              <a:rPr lang="en-US" dirty="0">
                <a:latin typeface="Garamond" panose="02020404030301010803" pitchFamily="18" charset="0"/>
              </a:rPr>
              <a:t> Mining Operations that utilize Stafford Hansell are changing – the Proposed </a:t>
            </a:r>
            <a:r>
              <a:rPr lang="en-US" i="1" u="sng" dirty="0">
                <a:latin typeface="Garamond" panose="02020404030301010803" pitchFamily="18" charset="0"/>
              </a:rPr>
              <a:t>New</a:t>
            </a:r>
            <a:r>
              <a:rPr lang="en-US" dirty="0">
                <a:latin typeface="Garamond" panose="02020404030301010803" pitchFamily="18" charset="0"/>
              </a:rPr>
              <a:t> Mining Operations adds </a:t>
            </a:r>
            <a:r>
              <a:rPr lang="en-US" b="1" dirty="0">
                <a:latin typeface="Garamond" panose="02020404030301010803" pitchFamily="18" charset="0"/>
              </a:rPr>
              <a:t>no new impacts</a:t>
            </a:r>
            <a:r>
              <a:rPr lang="en-US" dirty="0">
                <a:latin typeface="Garamond" panose="02020404030301010803" pitchFamily="18" charset="0"/>
              </a:rPr>
              <a:t> to Stafford Hansell.</a:t>
            </a:r>
          </a:p>
          <a:p>
            <a:r>
              <a:rPr lang="en-US" dirty="0">
                <a:latin typeface="Garamond" panose="02020404030301010803" pitchFamily="18" charset="0"/>
              </a:rPr>
              <a:t>Demanding the existing Stafford Hansell </a:t>
            </a:r>
            <a:r>
              <a:rPr lang="en-US" dirty="0" err="1">
                <a:latin typeface="Garamond" panose="02020404030301010803" pitchFamily="18" charset="0"/>
              </a:rPr>
              <a:t>Rosd</a:t>
            </a:r>
            <a:r>
              <a:rPr lang="en-US" dirty="0">
                <a:latin typeface="Garamond" panose="02020404030301010803" pitchFamily="18" charset="0"/>
              </a:rPr>
              <a:t> access be closed imposes unfair, unnecessary and inappropriate burdens on the applicant.</a:t>
            </a:r>
          </a:p>
          <a:p>
            <a:r>
              <a:rPr lang="en-US" dirty="0">
                <a:latin typeface="Garamond" panose="02020404030301010803" pitchFamily="18" charset="0"/>
              </a:rPr>
              <a:t>Traffic from the Proposed </a:t>
            </a:r>
            <a:r>
              <a:rPr lang="en-US" i="1" u="sng" dirty="0">
                <a:latin typeface="Garamond" panose="02020404030301010803" pitchFamily="18" charset="0"/>
              </a:rPr>
              <a:t>New</a:t>
            </a:r>
            <a:r>
              <a:rPr lang="en-US" dirty="0">
                <a:latin typeface="Garamond" panose="02020404030301010803" pitchFamily="18" charset="0"/>
              </a:rPr>
              <a:t> Mining Operations are the same as for the Existing </a:t>
            </a:r>
            <a:r>
              <a:rPr lang="en-US" i="1" u="sng" dirty="0">
                <a:latin typeface="Garamond" panose="02020404030301010803" pitchFamily="18" charset="0"/>
              </a:rPr>
              <a:t>Approved</a:t>
            </a:r>
            <a:r>
              <a:rPr lang="en-US" dirty="0">
                <a:latin typeface="Garamond" panose="02020404030301010803" pitchFamily="18" charset="0"/>
              </a:rPr>
              <a:t> Mining Operations.</a:t>
            </a:r>
          </a:p>
          <a:p>
            <a:r>
              <a:rPr lang="en-US" dirty="0">
                <a:latin typeface="Garamond" panose="02020404030301010803" pitchFamily="18" charset="0"/>
              </a:rPr>
              <a:t>No new employees, no new trips to get rock – processed or raw.  </a:t>
            </a:r>
          </a:p>
        </p:txBody>
      </p:sp>
    </p:spTree>
    <p:extLst>
      <p:ext uri="{BB962C8B-B14F-4D97-AF65-F5344CB8AC3E}">
        <p14:creationId xmlns:p14="http://schemas.microsoft.com/office/powerpoint/2010/main" val="3008320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F7EB-E5A2-4786-A2C5-752E6E91B333}"/>
              </a:ext>
            </a:extLst>
          </p:cNvPr>
          <p:cNvSpPr>
            <a:spLocks noGrp="1"/>
          </p:cNvSpPr>
          <p:nvPr>
            <p:ph type="title"/>
          </p:nvPr>
        </p:nvSpPr>
        <p:spPr/>
        <p:txBody>
          <a:bodyPr/>
          <a:lstStyle/>
          <a:p>
            <a:pPr algn="ctr"/>
            <a:r>
              <a:rPr lang="en-US" dirty="0">
                <a:latin typeface="Garamond" panose="02020404030301010803" pitchFamily="18" charset="0"/>
              </a:rPr>
              <a:t>County Staff Requested Exactions</a:t>
            </a:r>
          </a:p>
        </p:txBody>
      </p:sp>
      <p:sp>
        <p:nvSpPr>
          <p:cNvPr id="3" name="Content Placeholder 2">
            <a:extLst>
              <a:ext uri="{FF2B5EF4-FFF2-40B4-BE49-F238E27FC236}">
                <a16:creationId xmlns:a16="http://schemas.microsoft.com/office/drawing/2014/main" id="{BC622A75-92FC-4309-96E6-D98B351AB987}"/>
              </a:ext>
            </a:extLst>
          </p:cNvPr>
          <p:cNvSpPr>
            <a:spLocks noGrp="1"/>
          </p:cNvSpPr>
          <p:nvPr>
            <p:ph idx="1"/>
          </p:nvPr>
        </p:nvSpPr>
        <p:spPr/>
        <p:txBody>
          <a:bodyPr/>
          <a:lstStyle/>
          <a:p>
            <a:r>
              <a:rPr lang="en-US" dirty="0">
                <a:latin typeface="Garamond" panose="02020404030301010803" pitchFamily="18" charset="0"/>
              </a:rPr>
              <a:t>Close the existing access to Stafford Hansell used by the existing operation and existing dwelling.</a:t>
            </a:r>
          </a:p>
          <a:p>
            <a:r>
              <a:rPr lang="en-US" dirty="0">
                <a:latin typeface="Garamond" panose="02020404030301010803" pitchFamily="18" charset="0"/>
              </a:rPr>
              <a:t>Access only using Colonel Jordan Road via unimproved Center Street (which is a 30’ ROW not a 40’ ROW).</a:t>
            </a:r>
          </a:p>
          <a:p>
            <a:r>
              <a:rPr lang="en-US" dirty="0">
                <a:latin typeface="Garamond" panose="02020404030301010803" pitchFamily="18" charset="0"/>
              </a:rPr>
              <a:t>Applicant strongly objects to these requested exactions that will cost hundreds of thousands of dollars, result in unsafe and vastly inefficient vehicular travel, and are unwarranted.</a:t>
            </a:r>
          </a:p>
          <a:p>
            <a:r>
              <a:rPr lang="en-US" dirty="0">
                <a:latin typeface="Garamond" panose="02020404030301010803" pitchFamily="18" charset="0"/>
              </a:rPr>
              <a:t>The requested exactions do not meet applicable legal tests.</a:t>
            </a:r>
          </a:p>
          <a:p>
            <a:endParaRPr lang="en-US" dirty="0"/>
          </a:p>
        </p:txBody>
      </p:sp>
    </p:spTree>
    <p:extLst>
      <p:ext uri="{BB962C8B-B14F-4D97-AF65-F5344CB8AC3E}">
        <p14:creationId xmlns:p14="http://schemas.microsoft.com/office/powerpoint/2010/main" val="673224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882E-1801-43A2-BBB3-CDD28CD7C3CF}"/>
              </a:ext>
            </a:extLst>
          </p:cNvPr>
          <p:cNvSpPr>
            <a:spLocks noGrp="1"/>
          </p:cNvSpPr>
          <p:nvPr>
            <p:ph type="title"/>
          </p:nvPr>
        </p:nvSpPr>
        <p:spPr/>
        <p:txBody>
          <a:bodyPr/>
          <a:lstStyle/>
          <a:p>
            <a:pPr algn="ctr"/>
            <a:r>
              <a:rPr lang="en-US" dirty="0">
                <a:latin typeface="Garamond" panose="02020404030301010803" pitchFamily="18" charset="0"/>
              </a:rPr>
              <a:t>Exactions Primer </a:t>
            </a:r>
          </a:p>
        </p:txBody>
      </p:sp>
      <p:sp>
        <p:nvSpPr>
          <p:cNvPr id="3" name="Content Placeholder 2">
            <a:extLst>
              <a:ext uri="{FF2B5EF4-FFF2-40B4-BE49-F238E27FC236}">
                <a16:creationId xmlns:a16="http://schemas.microsoft.com/office/drawing/2014/main" id="{7D361FC8-D544-4530-B2A5-D308138A0E54}"/>
              </a:ext>
            </a:extLst>
          </p:cNvPr>
          <p:cNvSpPr>
            <a:spLocks noGrp="1"/>
          </p:cNvSpPr>
          <p:nvPr>
            <p:ph idx="1"/>
          </p:nvPr>
        </p:nvSpPr>
        <p:spPr/>
        <p:txBody>
          <a:bodyPr>
            <a:normAutofit lnSpcReduction="10000"/>
          </a:bodyPr>
          <a:lstStyle/>
          <a:p>
            <a:pPr marL="0" indent="0">
              <a:buNone/>
            </a:pPr>
            <a:r>
              <a:rPr lang="en-US" dirty="0">
                <a:latin typeface="Garamond" panose="02020404030301010803" pitchFamily="18" charset="0"/>
              </a:rPr>
              <a:t>To be lawful, government demanded exactions must meet two important constitutional tests:</a:t>
            </a:r>
          </a:p>
          <a:p>
            <a:r>
              <a:rPr lang="en-US" dirty="0">
                <a:latin typeface="Garamond" panose="02020404030301010803" pitchFamily="18" charset="0"/>
              </a:rPr>
              <a:t>They must have an “essential nexus” to an applicable approval standard.</a:t>
            </a:r>
          </a:p>
          <a:p>
            <a:pPr marL="0" indent="0">
              <a:buNone/>
            </a:pPr>
            <a:r>
              <a:rPr lang="en-US" dirty="0">
                <a:latin typeface="Garamond" panose="02020404030301010803" pitchFamily="18" charset="0"/>
              </a:rPr>
              <a:t>AND</a:t>
            </a:r>
          </a:p>
          <a:p>
            <a:r>
              <a:rPr lang="en-US" dirty="0">
                <a:latin typeface="Garamond" panose="02020404030301010803" pitchFamily="18" charset="0"/>
              </a:rPr>
              <a:t>They must be roughly proportional to the impacts of the proposed development.</a:t>
            </a:r>
          </a:p>
          <a:p>
            <a:pPr marL="0" indent="0">
              <a:buNone/>
            </a:pPr>
            <a:r>
              <a:rPr lang="en-US" dirty="0">
                <a:latin typeface="Garamond" panose="02020404030301010803" pitchFamily="18" charset="0"/>
              </a:rPr>
              <a:t>The county bears the burden of proof to prove both.</a:t>
            </a:r>
          </a:p>
          <a:p>
            <a:pPr marL="0" indent="0">
              <a:buNone/>
            </a:pPr>
            <a:r>
              <a:rPr lang="en-US" dirty="0">
                <a:latin typeface="Garamond" panose="02020404030301010803" pitchFamily="18" charset="0"/>
              </a:rPr>
              <a:t>The requested exactions here meet neither.  The county made no effort to carry its burden to prove entitlement to the requested exactions.  That is because they do not and cannot meet that burden.</a:t>
            </a:r>
          </a:p>
        </p:txBody>
      </p:sp>
    </p:spTree>
    <p:extLst>
      <p:ext uri="{BB962C8B-B14F-4D97-AF65-F5344CB8AC3E}">
        <p14:creationId xmlns:p14="http://schemas.microsoft.com/office/powerpoint/2010/main" val="1565502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1A42-1D4F-4C89-A941-BF7D58B0D7F2}"/>
              </a:ext>
            </a:extLst>
          </p:cNvPr>
          <p:cNvSpPr>
            <a:spLocks noGrp="1"/>
          </p:cNvSpPr>
          <p:nvPr>
            <p:ph type="title"/>
          </p:nvPr>
        </p:nvSpPr>
        <p:spPr/>
        <p:txBody>
          <a:bodyPr/>
          <a:lstStyle/>
          <a:p>
            <a:pPr algn="ctr"/>
            <a:r>
              <a:rPr lang="en-US" dirty="0">
                <a:latin typeface="Garamond" panose="02020404030301010803" pitchFamily="18" charset="0"/>
              </a:rPr>
              <a:t>County Planning Department Access Exactions Lack Essential Nexus</a:t>
            </a:r>
          </a:p>
        </p:txBody>
      </p:sp>
      <p:sp>
        <p:nvSpPr>
          <p:cNvPr id="3" name="Content Placeholder 2">
            <a:extLst>
              <a:ext uri="{FF2B5EF4-FFF2-40B4-BE49-F238E27FC236}">
                <a16:creationId xmlns:a16="http://schemas.microsoft.com/office/drawing/2014/main" id="{81F6564F-5496-4CAB-B63B-00B6B1893F3B}"/>
              </a:ext>
            </a:extLst>
          </p:cNvPr>
          <p:cNvSpPr>
            <a:spLocks noGrp="1"/>
          </p:cNvSpPr>
          <p:nvPr>
            <p:ph idx="1"/>
          </p:nvPr>
        </p:nvSpPr>
        <p:spPr>
          <a:xfrm>
            <a:off x="209320" y="2514599"/>
            <a:ext cx="11710931" cy="3978275"/>
          </a:xfrm>
        </p:spPr>
        <p:txBody>
          <a:bodyPr>
            <a:normAutofit fontScale="70000" lnSpcReduction="20000"/>
          </a:bodyPr>
          <a:lstStyle/>
          <a:p>
            <a:endParaRPr lang="en-US" dirty="0">
              <a:latin typeface="Garamond" panose="02020404030301010803" pitchFamily="18" charset="0"/>
            </a:endParaRPr>
          </a:p>
          <a:p>
            <a:r>
              <a:rPr lang="en-US" dirty="0">
                <a:latin typeface="Garamond" panose="02020404030301010803" pitchFamily="18" charset="0"/>
              </a:rPr>
              <a:t>County staff requested exactions to close the existing Stafford Hansell access, and to  improve Center St. to get to Colonel Jordan, rests entirely on the </a:t>
            </a:r>
            <a:r>
              <a:rPr lang="en-US" dirty="0" err="1">
                <a:latin typeface="Garamond" panose="02020404030301010803" pitchFamily="18" charset="0"/>
              </a:rPr>
              <a:t>IAMP</a:t>
            </a:r>
            <a:r>
              <a:rPr lang="en-US" dirty="0">
                <a:latin typeface="Garamond" panose="02020404030301010803" pitchFamily="18" charset="0"/>
              </a:rPr>
              <a:t> and ODOT.  Yet the staff report acknowledges:</a:t>
            </a:r>
          </a:p>
          <a:p>
            <a:pPr marL="0" indent="0">
              <a:buNone/>
            </a:pPr>
            <a:endParaRPr lang="en-US" dirty="0">
              <a:latin typeface="Garamond" panose="02020404030301010803" pitchFamily="18" charset="0"/>
            </a:endParaRPr>
          </a:p>
          <a:p>
            <a:pPr marL="457200" lvl="1" indent="0">
              <a:buNone/>
            </a:pPr>
            <a:r>
              <a:rPr lang="en-US" dirty="0">
                <a:latin typeface="Garamond" panose="02020404030301010803" pitchFamily="18" charset="0"/>
              </a:rPr>
              <a:t>“Oregon Department of Transportation (ODOT), provided comment stating that the current access point to Colonel Jordan Road is approximately 240 feet from the I-84 eastbound exit ramp. This could cause congestion at the intersection, </a:t>
            </a:r>
            <a:r>
              <a:rPr lang="en-US" i="1" dirty="0">
                <a:latin typeface="Garamond" panose="02020404030301010803" pitchFamily="18" charset="0"/>
              </a:rPr>
              <a:t>should new commercial vehicle trips </a:t>
            </a:r>
            <a:r>
              <a:rPr lang="en-US" dirty="0">
                <a:latin typeface="Garamond" panose="02020404030301010803" pitchFamily="18" charset="0"/>
              </a:rPr>
              <a:t>be generated using the frontage road in close proximity to the interchange.”</a:t>
            </a:r>
          </a:p>
          <a:p>
            <a:r>
              <a:rPr lang="en-US" dirty="0">
                <a:latin typeface="Garamond" panose="02020404030301010803" pitchFamily="18" charset="0"/>
              </a:rPr>
              <a:t>If there are no new commercial trips from the proposal, then the IAMP and ODOT do not require these exactions.  No essential nexus to any approval standard for the exactions.</a:t>
            </a:r>
          </a:p>
          <a:p>
            <a:r>
              <a:rPr lang="en-US" dirty="0">
                <a:latin typeface="Garamond" panose="02020404030301010803" pitchFamily="18" charset="0"/>
              </a:rPr>
              <a:t>The proposal adds NO NEW commercial trips.  At the worst, perhaps 30 new trips are added to retrieve product from the concrete batch plant, but those will be at a different Stafford Hansell access that already exists as a property right.</a:t>
            </a:r>
          </a:p>
          <a:p>
            <a:r>
              <a:rPr lang="en-US" dirty="0">
                <a:latin typeface="Garamond" panose="02020404030301010803" pitchFamily="18" charset="0"/>
              </a:rPr>
              <a:t>That is NOT enough to demand to close an access, requiring an applicant to build hundreds of thousands of dollars worth of new access over an otherwise totally unimproved Center Street  </a:t>
            </a:r>
          </a:p>
        </p:txBody>
      </p:sp>
      <p:sp>
        <p:nvSpPr>
          <p:cNvPr id="4" name="Text Placeholder 3">
            <a:extLst>
              <a:ext uri="{FF2B5EF4-FFF2-40B4-BE49-F238E27FC236}">
                <a16:creationId xmlns:a16="http://schemas.microsoft.com/office/drawing/2014/main" id="{DBADA34F-DBDA-4499-8B48-8DCA1DB25D57}"/>
              </a:ext>
            </a:extLst>
          </p:cNvPr>
          <p:cNvSpPr>
            <a:spLocks noGrp="1"/>
          </p:cNvSpPr>
          <p:nvPr>
            <p:ph type="body" idx="4294967295"/>
          </p:nvPr>
        </p:nvSpPr>
        <p:spPr>
          <a:xfrm>
            <a:off x="1112913" y="1690688"/>
            <a:ext cx="8998240" cy="823912"/>
          </a:xfrm>
        </p:spPr>
        <p:txBody>
          <a:bodyPr>
            <a:normAutofit lnSpcReduction="10000"/>
          </a:bodyPr>
          <a:lstStyle/>
          <a:p>
            <a:pPr marL="0" indent="0" algn="ctr">
              <a:buNone/>
            </a:pPr>
            <a:r>
              <a:rPr lang="en-US" dirty="0">
                <a:latin typeface="Garamond" panose="02020404030301010803" pitchFamily="18" charset="0"/>
              </a:rPr>
              <a:t>County Essentially Admits That There is no “Essential Nexus” to any Relevant Approval Standard</a:t>
            </a:r>
          </a:p>
        </p:txBody>
      </p:sp>
    </p:spTree>
    <p:extLst>
      <p:ext uri="{BB962C8B-B14F-4D97-AF65-F5344CB8AC3E}">
        <p14:creationId xmlns:p14="http://schemas.microsoft.com/office/powerpoint/2010/main" val="9848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6">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68D52-E610-474B-B825-41E35BE03647}"/>
              </a:ext>
            </a:extLst>
          </p:cNvPr>
          <p:cNvSpPr>
            <a:spLocks noGrp="1"/>
          </p:cNvSpPr>
          <p:nvPr>
            <p:ph type="title"/>
          </p:nvPr>
        </p:nvSpPr>
        <p:spPr>
          <a:xfrm>
            <a:off x="6622293" y="638144"/>
            <a:ext cx="4953934" cy="1676603"/>
          </a:xfrm>
        </p:spPr>
        <p:txBody>
          <a:bodyPr>
            <a:normAutofit/>
          </a:bodyPr>
          <a:lstStyle/>
          <a:p>
            <a:r>
              <a:rPr lang="en-US" sz="4000"/>
              <a:t>CENTER STREET</a:t>
            </a:r>
          </a:p>
        </p:txBody>
      </p:sp>
      <p:sp>
        <p:nvSpPr>
          <p:cNvPr id="27" name="Rectangle 18">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326A640D-2DA3-435B-93EF-65C218D81EFB}"/>
              </a:ext>
            </a:extLst>
          </p:cNvPr>
          <p:cNvPicPr>
            <a:picLocks noChangeAspect="1"/>
          </p:cNvPicPr>
          <p:nvPr/>
        </p:nvPicPr>
        <p:blipFill rotWithShape="1">
          <a:blip r:embed="rId2">
            <a:extLst>
              <a:ext uri="{28A0092B-C50C-407E-A947-70E740481C1C}">
                <a14:useLocalDpi xmlns:a14="http://schemas.microsoft.com/office/drawing/2010/main" val="0"/>
              </a:ext>
            </a:extLst>
          </a:blip>
          <a:srcRect l="8965" r="6140"/>
          <a:stretch/>
        </p:blipFill>
        <p:spPr>
          <a:xfrm rot="5400000">
            <a:off x="341376" y="1037844"/>
            <a:ext cx="5413248" cy="4782312"/>
          </a:xfrm>
          <a:prstGeom prst="rect">
            <a:avLst/>
          </a:prstGeom>
          <a:effectLst/>
        </p:spPr>
      </p:pic>
      <p:sp>
        <p:nvSpPr>
          <p:cNvPr id="29" name="Content Placeholder 8">
            <a:extLst>
              <a:ext uri="{FF2B5EF4-FFF2-40B4-BE49-F238E27FC236}">
                <a16:creationId xmlns:a16="http://schemas.microsoft.com/office/drawing/2014/main" id="{E8FC0B3C-E73A-E190-B2CF-5FE64548D05A}"/>
              </a:ext>
            </a:extLst>
          </p:cNvPr>
          <p:cNvSpPr>
            <a:spLocks noGrp="1"/>
          </p:cNvSpPr>
          <p:nvPr>
            <p:ph idx="1"/>
          </p:nvPr>
        </p:nvSpPr>
        <p:spPr>
          <a:xfrm>
            <a:off x="6622295" y="2438401"/>
            <a:ext cx="4953932" cy="3779520"/>
          </a:xfrm>
        </p:spPr>
        <p:txBody>
          <a:bodyPr>
            <a:normAutofit/>
          </a:bodyPr>
          <a:lstStyle/>
          <a:p>
            <a:pPr marL="0" indent="0">
              <a:buNone/>
            </a:pPr>
            <a:r>
              <a:rPr lang="en-US" sz="2000" dirty="0"/>
              <a:t>Center Street is an unimproved 30-foot right of way dedicated in 1910. It is seen here from the intersection of Colonel Jordan Road and Noble Road. It appears, based on mapping, that it would align with Noble Road, requiring the removal of fencing and utility infrastructure owned by most likely Umatilla Electric. The farm road shown in this picture does not align and is most likely constructed on the property to the south of the subject property.</a:t>
            </a:r>
          </a:p>
        </p:txBody>
      </p:sp>
    </p:spTree>
    <p:extLst>
      <p:ext uri="{BB962C8B-B14F-4D97-AF65-F5344CB8AC3E}">
        <p14:creationId xmlns:p14="http://schemas.microsoft.com/office/powerpoint/2010/main" val="522878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0F8D-C785-4F27-BA9B-AC3A93036F85}"/>
              </a:ext>
            </a:extLst>
          </p:cNvPr>
          <p:cNvSpPr>
            <a:spLocks noGrp="1"/>
          </p:cNvSpPr>
          <p:nvPr>
            <p:ph type="title"/>
          </p:nvPr>
        </p:nvSpPr>
        <p:spPr/>
        <p:txBody>
          <a:bodyPr>
            <a:normAutofit/>
          </a:bodyPr>
          <a:lstStyle/>
          <a:p>
            <a:pPr algn="ctr"/>
            <a:r>
              <a:rPr lang="en-US" sz="4200" dirty="0">
                <a:latin typeface="Garamond" panose="02020404030301010803" pitchFamily="18" charset="0"/>
              </a:rPr>
              <a:t>Lack of Essential Nexus:</a:t>
            </a:r>
          </a:p>
        </p:txBody>
      </p:sp>
      <p:sp>
        <p:nvSpPr>
          <p:cNvPr id="3" name="Content Placeholder 2">
            <a:extLst>
              <a:ext uri="{FF2B5EF4-FFF2-40B4-BE49-F238E27FC236}">
                <a16:creationId xmlns:a16="http://schemas.microsoft.com/office/drawing/2014/main" id="{A5950A03-7CFB-4C4A-A777-DB8168693603}"/>
              </a:ext>
            </a:extLst>
          </p:cNvPr>
          <p:cNvSpPr>
            <a:spLocks noGrp="1"/>
          </p:cNvSpPr>
          <p:nvPr>
            <p:ph idx="1"/>
          </p:nvPr>
        </p:nvSpPr>
        <p:spPr/>
        <p:txBody>
          <a:bodyPr>
            <a:normAutofit fontScale="77500" lnSpcReduction="20000"/>
          </a:bodyPr>
          <a:lstStyle/>
          <a:p>
            <a:r>
              <a:rPr lang="en-US" dirty="0">
                <a:latin typeface="Garamond" panose="02020404030301010803" pitchFamily="18" charset="0"/>
              </a:rPr>
              <a:t>The Westland Road/I-82 </a:t>
            </a:r>
            <a:r>
              <a:rPr lang="en-US" dirty="0" err="1">
                <a:latin typeface="Garamond" panose="02020404030301010803" pitchFamily="18" charset="0"/>
              </a:rPr>
              <a:t>IAMP</a:t>
            </a:r>
            <a:r>
              <a:rPr lang="en-US" dirty="0">
                <a:latin typeface="Garamond" panose="02020404030301010803" pitchFamily="18" charset="0"/>
              </a:rPr>
              <a:t> </a:t>
            </a:r>
            <a:r>
              <a:rPr lang="en-US" b="1" dirty="0">
                <a:latin typeface="Garamond" panose="02020404030301010803" pitchFamily="18" charset="0"/>
              </a:rPr>
              <a:t>does not </a:t>
            </a:r>
            <a:r>
              <a:rPr lang="en-US" dirty="0">
                <a:latin typeface="Garamond" panose="02020404030301010803" pitchFamily="18" charset="0"/>
              </a:rPr>
              <a:t>require access points be at least 1320-feet from the interchange, regardless. </a:t>
            </a:r>
          </a:p>
          <a:p>
            <a:r>
              <a:rPr lang="en-US" dirty="0">
                <a:latin typeface="Garamond" panose="02020404030301010803" pitchFamily="18" charset="0"/>
              </a:rPr>
              <a:t>The first listed </a:t>
            </a:r>
            <a:r>
              <a:rPr lang="en-US" dirty="0" err="1">
                <a:latin typeface="Garamond" panose="02020404030301010803" pitchFamily="18" charset="0"/>
              </a:rPr>
              <a:t>IAMP</a:t>
            </a:r>
            <a:r>
              <a:rPr lang="en-US" dirty="0">
                <a:latin typeface="Garamond" panose="02020404030301010803" pitchFamily="18" charset="0"/>
              </a:rPr>
              <a:t> “option” is for </a:t>
            </a:r>
            <a:r>
              <a:rPr lang="en-US" i="1" dirty="0">
                <a:latin typeface="Garamond" panose="02020404030301010803" pitchFamily="18" charset="0"/>
              </a:rPr>
              <a:t>new</a:t>
            </a:r>
            <a:r>
              <a:rPr lang="en-US" dirty="0">
                <a:latin typeface="Garamond" panose="02020404030301010803" pitchFamily="18" charset="0"/>
              </a:rPr>
              <a:t> commercial trips to have their access points just over 600-feet from the Interchange </a:t>
            </a:r>
          </a:p>
          <a:p>
            <a:r>
              <a:rPr lang="en-US" dirty="0">
                <a:latin typeface="Garamond" panose="02020404030301010803" pitchFamily="18" charset="0"/>
              </a:rPr>
              <a:t>The second </a:t>
            </a:r>
            <a:r>
              <a:rPr lang="en-US" dirty="0" err="1">
                <a:latin typeface="Garamond" panose="02020404030301010803" pitchFamily="18" charset="0"/>
              </a:rPr>
              <a:t>IAMP</a:t>
            </a:r>
            <a:r>
              <a:rPr lang="en-US" dirty="0">
                <a:latin typeface="Garamond" panose="02020404030301010803" pitchFamily="18" charset="0"/>
              </a:rPr>
              <a:t> “option” is for </a:t>
            </a:r>
            <a:r>
              <a:rPr lang="en-US" i="1" dirty="0">
                <a:latin typeface="Garamond" panose="02020404030301010803" pitchFamily="18" charset="0"/>
              </a:rPr>
              <a:t>new </a:t>
            </a:r>
            <a:r>
              <a:rPr lang="en-US" dirty="0">
                <a:latin typeface="Garamond" panose="02020404030301010803" pitchFamily="18" charset="0"/>
              </a:rPr>
              <a:t>commercial trips to have their access points just over 900-feet from the Interchange, </a:t>
            </a:r>
          </a:p>
          <a:p>
            <a:r>
              <a:rPr lang="en-US" dirty="0">
                <a:latin typeface="Garamond" panose="02020404030301010803" pitchFamily="18" charset="0"/>
              </a:rPr>
              <a:t>Neither impose a 1320-foot access spacing standard from the interchange to support staff’s requested exaction of closing any existing access to Stafford Hansell whether there are not appreciable new commercial trips; and support requirement to build unknown feet of wholly new roadway over Center Street to Colonel Jordan. </a:t>
            </a:r>
          </a:p>
          <a:p>
            <a:r>
              <a:rPr lang="en-US" dirty="0">
                <a:latin typeface="Garamond" panose="02020404030301010803" pitchFamily="18" charset="0"/>
              </a:rPr>
              <a:t>If the County imposed any exaction to demand closure to the applicant’s existing Stafford Hansell accesses and put a new one on Colonel Jordan any of these distances, there would be significant conflicts with the neighboring truck stop, which is one of the largest traffic generators at the Interchange, yet there is no meaningful access control for the truck stop, creating safety hazards. </a:t>
            </a:r>
          </a:p>
        </p:txBody>
      </p:sp>
    </p:spTree>
    <p:extLst>
      <p:ext uri="{BB962C8B-B14F-4D97-AF65-F5344CB8AC3E}">
        <p14:creationId xmlns:p14="http://schemas.microsoft.com/office/powerpoint/2010/main" val="2787086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3BA7-108C-4280-B15F-7B35114FBE76}"/>
              </a:ext>
            </a:extLst>
          </p:cNvPr>
          <p:cNvSpPr>
            <a:spLocks noGrp="1"/>
          </p:cNvSpPr>
          <p:nvPr>
            <p:ph type="title"/>
          </p:nvPr>
        </p:nvSpPr>
        <p:spPr>
          <a:xfrm>
            <a:off x="838200" y="294969"/>
            <a:ext cx="10515600" cy="1530655"/>
          </a:xfrm>
        </p:spPr>
        <p:txBody>
          <a:bodyPr>
            <a:normAutofit fontScale="90000"/>
          </a:bodyPr>
          <a:lstStyle/>
          <a:p>
            <a:r>
              <a:rPr lang="en-US" sz="4200" dirty="0">
                <a:latin typeface="Garamond" panose="02020404030301010803" pitchFamily="18" charset="0"/>
              </a:rPr>
              <a:t>The view of Colonel Jordan Road from Freedom Lane – to the south and to the north</a:t>
            </a:r>
            <a:br>
              <a:rPr lang="en-US" sz="4200" dirty="0">
                <a:latin typeface="Garamond" panose="02020404030301010803" pitchFamily="18" charset="0"/>
              </a:rPr>
            </a:br>
            <a:r>
              <a:rPr lang="en-US" sz="3600" dirty="0">
                <a:latin typeface="Garamond" panose="02020404030301010803" pitchFamily="18" charset="0"/>
              </a:rPr>
              <a:t>Freedom Lane is approximately 900 feet from the Interchange</a:t>
            </a:r>
          </a:p>
        </p:txBody>
      </p:sp>
      <p:pic>
        <p:nvPicPr>
          <p:cNvPr id="6" name="Content Placeholder 5" descr="A picture containing text&#10;&#10;Description automatically generated">
            <a:extLst>
              <a:ext uri="{FF2B5EF4-FFF2-40B4-BE49-F238E27FC236}">
                <a16:creationId xmlns:a16="http://schemas.microsoft.com/office/drawing/2014/main" id="{FED70391-23B6-4798-926A-2BC418434B2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descr="A picture containing text, sky, outdoor, light&#10;&#10;Description automatically generated">
            <a:extLst>
              <a:ext uri="{FF2B5EF4-FFF2-40B4-BE49-F238E27FC236}">
                <a16:creationId xmlns:a16="http://schemas.microsoft.com/office/drawing/2014/main" id="{9BF6F949-5687-44E7-98FA-5CB209028FE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329694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0869-39CB-49A3-85CF-066133DEA608}"/>
              </a:ext>
            </a:extLst>
          </p:cNvPr>
          <p:cNvSpPr>
            <a:spLocks noGrp="1"/>
          </p:cNvSpPr>
          <p:nvPr>
            <p:ph type="title"/>
          </p:nvPr>
        </p:nvSpPr>
        <p:spPr>
          <a:xfrm>
            <a:off x="838200" y="18255"/>
            <a:ext cx="10515600" cy="1325563"/>
          </a:xfrm>
        </p:spPr>
        <p:txBody>
          <a:bodyPr/>
          <a:lstStyle/>
          <a:p>
            <a:pPr algn="ctr"/>
            <a:r>
              <a:rPr lang="en-US" dirty="0">
                <a:latin typeface="Garamond" panose="02020404030301010803" pitchFamily="18" charset="0"/>
              </a:rPr>
              <a:t>Background and History</a:t>
            </a:r>
          </a:p>
        </p:txBody>
      </p:sp>
      <p:sp>
        <p:nvSpPr>
          <p:cNvPr id="3" name="Content Placeholder 2">
            <a:extLst>
              <a:ext uri="{FF2B5EF4-FFF2-40B4-BE49-F238E27FC236}">
                <a16:creationId xmlns:a16="http://schemas.microsoft.com/office/drawing/2014/main" id="{9A1BA209-E637-4A3B-AB25-F14E904491EF}"/>
              </a:ext>
            </a:extLst>
          </p:cNvPr>
          <p:cNvSpPr>
            <a:spLocks noGrp="1"/>
          </p:cNvSpPr>
          <p:nvPr>
            <p:ph idx="1"/>
          </p:nvPr>
        </p:nvSpPr>
        <p:spPr>
          <a:xfrm>
            <a:off x="0" y="1037492"/>
            <a:ext cx="12192000" cy="5139471"/>
          </a:xfrm>
        </p:spPr>
        <p:txBody>
          <a:bodyPr>
            <a:normAutofit/>
          </a:bodyPr>
          <a:lstStyle/>
          <a:p>
            <a:r>
              <a:rPr lang="en-US" dirty="0">
                <a:latin typeface="Garamond" panose="02020404030301010803" pitchFamily="18" charset="0"/>
              </a:rPr>
              <a:t>Site: (1) “Existing </a:t>
            </a:r>
            <a:r>
              <a:rPr lang="en-US" i="1" u="sng" dirty="0">
                <a:latin typeface="Garamond" panose="02020404030301010803" pitchFamily="18" charset="0"/>
              </a:rPr>
              <a:t>Approved</a:t>
            </a:r>
            <a:r>
              <a:rPr lang="en-US" dirty="0">
                <a:latin typeface="Garamond" panose="02020404030301010803" pitchFamily="18" charset="0"/>
              </a:rPr>
              <a:t> Mining Operations” (TLs 700 &amp; 800), (2) “Proposed </a:t>
            </a:r>
            <a:r>
              <a:rPr lang="en-US" i="1" u="sng" dirty="0">
                <a:latin typeface="Garamond" panose="02020404030301010803" pitchFamily="18" charset="0"/>
              </a:rPr>
              <a:t>New</a:t>
            </a:r>
            <a:r>
              <a:rPr lang="en-US" dirty="0">
                <a:latin typeface="Garamond" panose="02020404030301010803" pitchFamily="18" charset="0"/>
              </a:rPr>
              <a:t> Mining Operations” (TLs 400, 500, 600, 1400, and 1500 in </a:t>
            </a:r>
            <a:r>
              <a:rPr lang="en-US" dirty="0" err="1">
                <a:latin typeface="Garamond" panose="02020404030301010803" pitchFamily="18" charset="0"/>
              </a:rPr>
              <a:t>4N</a:t>
            </a:r>
            <a:r>
              <a:rPr lang="en-US" dirty="0">
                <a:latin typeface="Garamond" panose="02020404030301010803" pitchFamily="18" charset="0"/>
              </a:rPr>
              <a:t> 27 36 and TL 900 in </a:t>
            </a:r>
            <a:r>
              <a:rPr lang="en-US" dirty="0" err="1">
                <a:latin typeface="Garamond" panose="02020404030301010803" pitchFamily="18" charset="0"/>
              </a:rPr>
              <a:t>4N</a:t>
            </a:r>
            <a:r>
              <a:rPr lang="en-US" dirty="0">
                <a:latin typeface="Garamond" panose="02020404030301010803" pitchFamily="18" charset="0"/>
              </a:rPr>
              <a:t> 27 25), (3) “</a:t>
            </a:r>
            <a:r>
              <a:rPr lang="en-US" i="1" u="sng" dirty="0">
                <a:latin typeface="Garamond" panose="02020404030301010803" pitchFamily="18" charset="0"/>
              </a:rPr>
              <a:t>Whole Site</a:t>
            </a:r>
            <a:r>
              <a:rPr lang="en-US" dirty="0">
                <a:latin typeface="Garamond" panose="02020404030301010803" pitchFamily="18" charset="0"/>
              </a:rPr>
              <a:t>” (140-acres all TLs).</a:t>
            </a:r>
          </a:p>
          <a:p>
            <a:r>
              <a:rPr lang="en-US" dirty="0">
                <a:latin typeface="Garamond" panose="02020404030301010803" pitchFamily="18" charset="0"/>
              </a:rPr>
              <a:t>Existing </a:t>
            </a:r>
            <a:r>
              <a:rPr lang="en-US" i="1" u="sng" dirty="0">
                <a:latin typeface="Garamond" panose="02020404030301010803" pitchFamily="18" charset="0"/>
              </a:rPr>
              <a:t>Approved</a:t>
            </a:r>
            <a:r>
              <a:rPr lang="en-US" dirty="0">
                <a:latin typeface="Garamond" panose="02020404030301010803" pitchFamily="18" charset="0"/>
              </a:rPr>
              <a:t> Mining Operations - 2012, 55 acres +/-(TLs 700 and 800), added to Umatilla County small significant sites list (#P-106-12) Conditional Use Permit #C-1204-12, approving mining and related activities.</a:t>
            </a:r>
          </a:p>
          <a:p>
            <a:r>
              <a:rPr lang="en-US" dirty="0">
                <a:latin typeface="Garamond" panose="02020404030301010803" pitchFamily="18" charset="0"/>
              </a:rPr>
              <a:t>Existing </a:t>
            </a:r>
            <a:r>
              <a:rPr lang="en-US" i="1" u="sng" dirty="0">
                <a:latin typeface="Garamond" panose="02020404030301010803" pitchFamily="18" charset="0"/>
              </a:rPr>
              <a:t>Approved</a:t>
            </a:r>
            <a:r>
              <a:rPr lang="en-US" dirty="0">
                <a:latin typeface="Garamond" panose="02020404030301010803" pitchFamily="18" charset="0"/>
              </a:rPr>
              <a:t> Mining Operations - Zoning Permit for that CUP approved mining, scale house, batch plant (asphalt) and office building on TLs 700 and 800.</a:t>
            </a:r>
          </a:p>
          <a:p>
            <a:r>
              <a:rPr lang="en-US" dirty="0">
                <a:latin typeface="Garamond" panose="02020404030301010803" pitchFamily="18" charset="0"/>
              </a:rPr>
              <a:t>Existing </a:t>
            </a:r>
            <a:r>
              <a:rPr lang="en-US" i="1" u="sng" dirty="0">
                <a:latin typeface="Garamond" panose="02020404030301010803" pitchFamily="18" charset="0"/>
              </a:rPr>
              <a:t>Approved</a:t>
            </a:r>
            <a:r>
              <a:rPr lang="en-US" dirty="0">
                <a:latin typeface="Garamond" panose="02020404030301010803" pitchFamily="18" charset="0"/>
              </a:rPr>
              <a:t> Mining Operations take access from Stafford Hansell Road, a paved county road.</a:t>
            </a:r>
          </a:p>
          <a:p>
            <a:r>
              <a:rPr lang="en-US" dirty="0">
                <a:latin typeface="Garamond" panose="02020404030301010803" pitchFamily="18" charset="0"/>
              </a:rPr>
              <a:t>The Existing </a:t>
            </a:r>
            <a:r>
              <a:rPr lang="en-US" i="1" u="sng" dirty="0">
                <a:latin typeface="Garamond" panose="02020404030301010803" pitchFamily="18" charset="0"/>
              </a:rPr>
              <a:t>Approved</a:t>
            </a:r>
            <a:r>
              <a:rPr lang="en-US" dirty="0">
                <a:latin typeface="Garamond" panose="02020404030301010803" pitchFamily="18" charset="0"/>
              </a:rPr>
              <a:t> Mining Operations </a:t>
            </a:r>
            <a:r>
              <a:rPr lang="en-US" b="1" dirty="0">
                <a:latin typeface="Garamond" panose="02020404030301010803" pitchFamily="18" charset="0"/>
              </a:rPr>
              <a:t>will not change under the proposal</a:t>
            </a:r>
            <a:r>
              <a:rPr lang="en-US" dirty="0">
                <a:latin typeface="Garamond" panose="02020404030301010803" pitchFamily="18" charset="0"/>
              </a:rPr>
              <a:t>.  </a:t>
            </a:r>
          </a:p>
        </p:txBody>
      </p:sp>
    </p:spTree>
    <p:extLst>
      <p:ext uri="{BB962C8B-B14F-4D97-AF65-F5344CB8AC3E}">
        <p14:creationId xmlns:p14="http://schemas.microsoft.com/office/powerpoint/2010/main" val="1523073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B73B-F49D-4301-A62B-C2AF70779692}"/>
              </a:ext>
            </a:extLst>
          </p:cNvPr>
          <p:cNvSpPr>
            <a:spLocks noGrp="1"/>
          </p:cNvSpPr>
          <p:nvPr>
            <p:ph type="title"/>
          </p:nvPr>
        </p:nvSpPr>
        <p:spPr>
          <a:xfrm>
            <a:off x="838200" y="365126"/>
            <a:ext cx="10515600" cy="972356"/>
          </a:xfrm>
        </p:spPr>
        <p:txBody>
          <a:bodyPr/>
          <a:lstStyle/>
          <a:p>
            <a:pPr algn="ctr"/>
            <a:r>
              <a:rPr lang="en-US" dirty="0">
                <a:latin typeface="Garamond" panose="02020404030301010803" pitchFamily="18" charset="0"/>
              </a:rPr>
              <a:t>No Rough Proportionality</a:t>
            </a:r>
          </a:p>
        </p:txBody>
      </p:sp>
      <p:sp>
        <p:nvSpPr>
          <p:cNvPr id="3" name="Content Placeholder 2">
            <a:extLst>
              <a:ext uri="{FF2B5EF4-FFF2-40B4-BE49-F238E27FC236}">
                <a16:creationId xmlns:a16="http://schemas.microsoft.com/office/drawing/2014/main" id="{BCF11B0B-4648-450F-9F3E-B7CC28DDCEDC}"/>
              </a:ext>
            </a:extLst>
          </p:cNvPr>
          <p:cNvSpPr>
            <a:spLocks noGrp="1"/>
          </p:cNvSpPr>
          <p:nvPr>
            <p:ph idx="1"/>
          </p:nvPr>
        </p:nvSpPr>
        <p:spPr>
          <a:xfrm>
            <a:off x="838200" y="1487606"/>
            <a:ext cx="10515600" cy="4637772"/>
          </a:xfrm>
        </p:spPr>
        <p:txBody>
          <a:bodyPr>
            <a:normAutofit fontScale="62500" lnSpcReduction="20000"/>
          </a:bodyPr>
          <a:lstStyle/>
          <a:p>
            <a:pPr marL="0" indent="0">
              <a:buNone/>
            </a:pPr>
            <a:r>
              <a:rPr lang="en-US" dirty="0">
                <a:latin typeface="Garamond" panose="02020404030301010803" pitchFamily="18" charset="0"/>
              </a:rPr>
              <a:t>Even if they could get past the requirement for an “essential nexus”, County staff make no effort to carry their burden to prove their requested exactions are roughly proportional to the impacts of the proposal.</a:t>
            </a:r>
          </a:p>
          <a:p>
            <a:pPr marL="0" indent="0">
              <a:buNone/>
            </a:pPr>
            <a:r>
              <a:rPr lang="en-US" dirty="0">
                <a:latin typeface="Garamond" panose="02020404030301010803" pitchFamily="18" charset="0"/>
              </a:rPr>
              <a:t>They cannot carry that burden as a matter of law.  </a:t>
            </a:r>
          </a:p>
          <a:p>
            <a:pPr marL="0" indent="0">
              <a:buNone/>
            </a:pPr>
            <a:r>
              <a:rPr lang="en-US" dirty="0">
                <a:latin typeface="Garamond" panose="02020404030301010803" pitchFamily="18" charset="0"/>
              </a:rPr>
              <a:t>Traffic trips will be the same regardless of whether there are 55 acres to mine or 140 acres to mine. The mining operation mines a particular area of the property and processes it and moves it out.  When one part is exhausted, mining moves to another part of the property.  </a:t>
            </a:r>
          </a:p>
          <a:p>
            <a:pPr marL="0" indent="0">
              <a:buNone/>
            </a:pPr>
            <a:r>
              <a:rPr lang="en-US" dirty="0">
                <a:latin typeface="Garamond" panose="02020404030301010803" pitchFamily="18" charset="0"/>
              </a:rPr>
              <a:t>It is </a:t>
            </a:r>
            <a:r>
              <a:rPr lang="en-US" b="1" dirty="0">
                <a:latin typeface="Garamond" panose="02020404030301010803" pitchFamily="18" charset="0"/>
              </a:rPr>
              <a:t>not the case </a:t>
            </a:r>
            <a:r>
              <a:rPr lang="en-US" dirty="0">
                <a:latin typeface="Garamond" panose="02020404030301010803" pitchFamily="18" charset="0"/>
              </a:rPr>
              <a:t>that the applicant will go from mining 55 acres all at once to mining 140 acres all at once.  Rather traffic in and out will remain substantially the same as now if the proposal is approved.  </a:t>
            </a:r>
          </a:p>
          <a:p>
            <a:pPr marL="0" indent="0">
              <a:buNone/>
            </a:pPr>
            <a:r>
              <a:rPr lang="en-US" dirty="0">
                <a:latin typeface="Garamond" panose="02020404030301010803" pitchFamily="18" charset="0"/>
              </a:rPr>
              <a:t>Adding the concrete batch plant does not significantly increase the number of trips – it just processes material differently.  </a:t>
            </a:r>
          </a:p>
          <a:p>
            <a:pPr marL="0" indent="0">
              <a:buNone/>
            </a:pPr>
            <a:r>
              <a:rPr lang="en-US" dirty="0">
                <a:latin typeface="Garamond" panose="02020404030301010803" pitchFamily="18" charset="0"/>
              </a:rPr>
              <a:t>Trips associated with concrete batch plant will use other existing right of access on Stafford Hansell Road.</a:t>
            </a:r>
          </a:p>
          <a:p>
            <a:pPr marL="0" indent="0">
              <a:buNone/>
            </a:pPr>
            <a:r>
              <a:rPr lang="en-US" dirty="0">
                <a:latin typeface="Garamond" panose="02020404030301010803" pitchFamily="18" charset="0"/>
              </a:rPr>
              <a:t>At most there may be times when both the concrete and asphalt batch plant are working.  But even so, in a day, the concrete batch plant might add on average 35 new daily trips, which is hardly “roughly proportional” to a demand to close an existing access that the asphalt batch plant will not use and requiring that the applicant build a 40’ wide access for an unknown distance over Center Street’s 30’ ROW to reach a wholly new access on Colonel Jordan to the tune of several hundred thousands of dollars.  </a:t>
            </a:r>
          </a:p>
        </p:txBody>
      </p:sp>
    </p:spTree>
    <p:extLst>
      <p:ext uri="{BB962C8B-B14F-4D97-AF65-F5344CB8AC3E}">
        <p14:creationId xmlns:p14="http://schemas.microsoft.com/office/powerpoint/2010/main" val="38871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B1BF-E5C5-4F43-9E0F-6ECF17A1DA34}"/>
              </a:ext>
            </a:extLst>
          </p:cNvPr>
          <p:cNvSpPr>
            <a:spLocks noGrp="1"/>
          </p:cNvSpPr>
          <p:nvPr>
            <p:ph type="title"/>
          </p:nvPr>
        </p:nvSpPr>
        <p:spPr>
          <a:xfrm>
            <a:off x="839788" y="272562"/>
            <a:ext cx="3932237" cy="888023"/>
          </a:xfrm>
        </p:spPr>
        <p:txBody>
          <a:bodyPr>
            <a:normAutofit fontScale="90000"/>
          </a:bodyPr>
          <a:lstStyle/>
          <a:p>
            <a:pPr algn="ctr"/>
            <a:r>
              <a:rPr lang="en-US" dirty="0">
                <a:latin typeface="Garamond" panose="02020404030301010803" pitchFamily="18" charset="0"/>
              </a:rPr>
              <a:t>Rough Proportionality Cannot be Met</a:t>
            </a:r>
          </a:p>
        </p:txBody>
      </p:sp>
      <p:graphicFrame>
        <p:nvGraphicFramePr>
          <p:cNvPr id="5" name="Content Placeholder 4">
            <a:extLst>
              <a:ext uri="{FF2B5EF4-FFF2-40B4-BE49-F238E27FC236}">
                <a16:creationId xmlns:a16="http://schemas.microsoft.com/office/drawing/2014/main" id="{79CF5087-20F7-45D9-88DB-6EAEC4E70673}"/>
              </a:ext>
            </a:extLst>
          </p:cNvPr>
          <p:cNvGraphicFramePr>
            <a:graphicFrameLocks noGrp="1"/>
          </p:cNvGraphicFramePr>
          <p:nvPr>
            <p:ph idx="1"/>
            <p:extLst>
              <p:ext uri="{D42A27DB-BD31-4B8C-83A1-F6EECF244321}">
                <p14:modId xmlns:p14="http://schemas.microsoft.com/office/powerpoint/2010/main" val="1170660078"/>
              </p:ext>
            </p:extLst>
          </p:nvPr>
        </p:nvGraphicFramePr>
        <p:xfrm>
          <a:off x="5816906" y="1323833"/>
          <a:ext cx="5715453" cy="4790368"/>
        </p:xfrm>
        <a:graphic>
          <a:graphicData uri="http://schemas.openxmlformats.org/drawingml/2006/table">
            <a:tbl>
              <a:tblPr>
                <a:tableStyleId>{5C22544A-7EE6-4342-B048-85BDC9FD1C3A}</a:tableStyleId>
              </a:tblPr>
              <a:tblGrid>
                <a:gridCol w="899482">
                  <a:extLst>
                    <a:ext uri="{9D8B030D-6E8A-4147-A177-3AD203B41FA5}">
                      <a16:colId xmlns:a16="http://schemas.microsoft.com/office/drawing/2014/main" val="1855691477"/>
                    </a:ext>
                  </a:extLst>
                </a:gridCol>
                <a:gridCol w="1236786">
                  <a:extLst>
                    <a:ext uri="{9D8B030D-6E8A-4147-A177-3AD203B41FA5}">
                      <a16:colId xmlns:a16="http://schemas.microsoft.com/office/drawing/2014/main" val="267695324"/>
                    </a:ext>
                  </a:extLst>
                </a:gridCol>
                <a:gridCol w="1236786">
                  <a:extLst>
                    <a:ext uri="{9D8B030D-6E8A-4147-A177-3AD203B41FA5}">
                      <a16:colId xmlns:a16="http://schemas.microsoft.com/office/drawing/2014/main" val="2076457142"/>
                    </a:ext>
                  </a:extLst>
                </a:gridCol>
                <a:gridCol w="1180569">
                  <a:extLst>
                    <a:ext uri="{9D8B030D-6E8A-4147-A177-3AD203B41FA5}">
                      <a16:colId xmlns:a16="http://schemas.microsoft.com/office/drawing/2014/main" val="2212188617"/>
                    </a:ext>
                  </a:extLst>
                </a:gridCol>
                <a:gridCol w="1161830">
                  <a:extLst>
                    <a:ext uri="{9D8B030D-6E8A-4147-A177-3AD203B41FA5}">
                      <a16:colId xmlns:a16="http://schemas.microsoft.com/office/drawing/2014/main" val="3856178065"/>
                    </a:ext>
                  </a:extLst>
                </a:gridCol>
              </a:tblGrid>
              <a:tr h="510433">
                <a:tc gridSpan="3">
                  <a:txBody>
                    <a:bodyPr/>
                    <a:lstStyle/>
                    <a:p>
                      <a:pPr algn="l" fontAlgn="b"/>
                      <a:r>
                        <a:rPr lang="en-US" sz="1100" u="none" strike="noStrike">
                          <a:effectLst/>
                        </a:rPr>
                        <a:t>Westland Road Interchange - Exit 180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5739476"/>
                  </a:ext>
                </a:extLst>
              </a:tr>
              <a:tr h="28532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85630265"/>
                  </a:ext>
                </a:extLst>
              </a:tr>
              <a:tr h="28532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WB On Ramp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WB Off Ramp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EB On Ramp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EB Off Ramp</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87838256"/>
                  </a:ext>
                </a:extLst>
              </a:tr>
              <a:tr h="285329">
                <a:tc>
                  <a:txBody>
                    <a:bodyPr/>
                    <a:lstStyle/>
                    <a:p>
                      <a:pPr algn="r" fontAlgn="b"/>
                      <a:r>
                        <a:rPr lang="en-US" sz="1100" u="none" strike="noStrike">
                          <a:effectLst/>
                        </a:rPr>
                        <a:t>2002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8352165"/>
                  </a:ext>
                </a:extLst>
              </a:tr>
              <a:tr h="285329">
                <a:tc>
                  <a:txBody>
                    <a:bodyPr/>
                    <a:lstStyle/>
                    <a:p>
                      <a:pPr algn="r" fontAlgn="b"/>
                      <a:r>
                        <a:rPr lang="en-US" sz="1100" u="none" strike="noStrike">
                          <a:effectLst/>
                        </a:rPr>
                        <a:t>2003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9031563"/>
                  </a:ext>
                </a:extLst>
              </a:tr>
              <a:tr h="28532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0675575"/>
                  </a:ext>
                </a:extLst>
              </a:tr>
              <a:tr h="285329">
                <a:tc>
                  <a:txBody>
                    <a:bodyPr/>
                    <a:lstStyle/>
                    <a:p>
                      <a:pPr algn="r" fontAlgn="b"/>
                      <a:r>
                        <a:rPr lang="en-US" sz="1100" u="none" strike="noStrike">
                          <a:effectLst/>
                        </a:rPr>
                        <a:t>2006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3597970"/>
                  </a:ext>
                </a:extLst>
              </a:tr>
              <a:tr h="285329">
                <a:tc>
                  <a:txBody>
                    <a:bodyPr/>
                    <a:lstStyle/>
                    <a:p>
                      <a:pPr algn="r" fontAlgn="b"/>
                      <a:r>
                        <a:rPr lang="en-US" sz="1100" u="none" strike="noStrike">
                          <a:effectLst/>
                        </a:rPr>
                        <a:t>2007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5218434"/>
                  </a:ext>
                </a:extLst>
              </a:tr>
              <a:tr h="28532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0212176"/>
                  </a:ext>
                </a:extLst>
              </a:tr>
              <a:tr h="285329">
                <a:tc>
                  <a:txBody>
                    <a:bodyPr/>
                    <a:lstStyle/>
                    <a:p>
                      <a:pPr algn="r" fontAlgn="b"/>
                      <a:r>
                        <a:rPr lang="en-US" sz="1100" u="none" strike="noStrike">
                          <a:effectLst/>
                        </a:rPr>
                        <a:t>2011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1090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1450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8171011"/>
                  </a:ext>
                </a:extLst>
              </a:tr>
              <a:tr h="285329">
                <a:tc>
                  <a:txBody>
                    <a:bodyPr/>
                    <a:lstStyle/>
                    <a:p>
                      <a:pPr algn="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1480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0157745"/>
                  </a:ext>
                </a:extLst>
              </a:tr>
              <a:tr h="285329">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1463154"/>
                  </a:ext>
                </a:extLst>
              </a:tr>
              <a:tr h="285329">
                <a:tc>
                  <a:txBody>
                    <a:bodyPr/>
                    <a:lstStyle/>
                    <a:p>
                      <a:pPr algn="r" fontAlgn="b"/>
                      <a:r>
                        <a:rPr lang="en-US" sz="1100" u="none" strike="noStrike">
                          <a:effectLst/>
                        </a:rPr>
                        <a:t>2016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950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1378374"/>
                  </a:ext>
                </a:extLst>
              </a:tr>
              <a:tr h="285329">
                <a:tc>
                  <a:txBody>
                    <a:bodyPr/>
                    <a:lstStyle/>
                    <a:p>
                      <a:pPr algn="r" fontAlgn="b"/>
                      <a:r>
                        <a:rPr lang="en-US" sz="1100" u="none" strike="noStrike">
                          <a:effectLst/>
                        </a:rPr>
                        <a:t>2017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660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1206859"/>
                  </a:ext>
                </a:extLst>
              </a:tr>
              <a:tr h="285329">
                <a:tc>
                  <a:txBody>
                    <a:bodyPr/>
                    <a:lstStyle/>
                    <a:p>
                      <a:pPr algn="r" fontAlgn="b"/>
                      <a:r>
                        <a:rPr lang="en-US" sz="1100" u="none" strike="noStrike">
                          <a:effectLst/>
                        </a:rPr>
                        <a:t>2018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6655805"/>
                  </a:ext>
                </a:extLst>
              </a:tr>
              <a:tr h="285329">
                <a:tc>
                  <a:txBody>
                    <a:bodyPr/>
                    <a:lstStyle/>
                    <a:p>
                      <a:pPr algn="r" fontAlgn="b"/>
                      <a:r>
                        <a:rPr lang="en-US" sz="1100" u="none" strike="noStrike">
                          <a:effectLst/>
                        </a:rPr>
                        <a:t>2019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690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678540"/>
                  </a:ext>
                </a:extLst>
              </a:tr>
            </a:tbl>
          </a:graphicData>
        </a:graphic>
      </p:graphicFrame>
      <p:sp>
        <p:nvSpPr>
          <p:cNvPr id="4" name="Text Placeholder 3">
            <a:extLst>
              <a:ext uri="{FF2B5EF4-FFF2-40B4-BE49-F238E27FC236}">
                <a16:creationId xmlns:a16="http://schemas.microsoft.com/office/drawing/2014/main" id="{F57CB95F-BC7A-48A0-ABE5-B8B0BF11D723}"/>
              </a:ext>
            </a:extLst>
          </p:cNvPr>
          <p:cNvSpPr>
            <a:spLocks noGrp="1"/>
          </p:cNvSpPr>
          <p:nvPr>
            <p:ph type="body" sz="half" idx="2"/>
          </p:nvPr>
        </p:nvSpPr>
        <p:spPr>
          <a:xfrm>
            <a:off x="491319" y="1266091"/>
            <a:ext cx="5030249" cy="5099539"/>
          </a:xfrm>
        </p:spPr>
        <p:txBody>
          <a:bodyPr>
            <a:noAutofit/>
          </a:bodyPr>
          <a:lstStyle/>
          <a:p>
            <a:r>
              <a:rPr lang="en-US" sz="1800" dirty="0"/>
              <a:t>ODOT data for both west and eastbound on and off ramp annual </a:t>
            </a:r>
            <a:r>
              <a:rPr lang="en-US" sz="1800" b="1" dirty="0"/>
              <a:t>average daily trips </a:t>
            </a:r>
            <a:r>
              <a:rPr lang="en-US" sz="1800" dirty="0"/>
              <a:t>- the interchange in 2019 was not significantly busier than when the IAMP was approved in 2003 and is significantly less busy than in the years 2011 and 2012. The table shown here is a representative sample of years between 2002 and 2019, the last year data is available. </a:t>
            </a:r>
          </a:p>
          <a:p>
            <a:r>
              <a:rPr lang="en-US" sz="1800" dirty="0"/>
              <a:t>The additional 35 trips that might flow from the proposed concrete batch plant have nothing to do with the Stafford Hansell access the county seeks to close and are a very small fraction of the total. They do not justify exactions or closing of property rights of access or demands to build new roads.</a:t>
            </a:r>
          </a:p>
          <a:p>
            <a:r>
              <a:rPr lang="en-US" sz="1800" dirty="0"/>
              <a:t>Trips from the approved asphalt batch plant will be to Colonel Jordan Road. Applicant will get access permit for this at 1320-feet from Interchange.</a:t>
            </a:r>
            <a:endParaRPr lang="en-US" sz="1800" b="1" dirty="0"/>
          </a:p>
        </p:txBody>
      </p:sp>
    </p:spTree>
    <p:extLst>
      <p:ext uri="{BB962C8B-B14F-4D97-AF65-F5344CB8AC3E}">
        <p14:creationId xmlns:p14="http://schemas.microsoft.com/office/powerpoint/2010/main" val="182860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DA6C-F266-4CC9-9B22-F76425218F6D}"/>
              </a:ext>
            </a:extLst>
          </p:cNvPr>
          <p:cNvSpPr>
            <a:spLocks noGrp="1"/>
          </p:cNvSpPr>
          <p:nvPr>
            <p:ph type="title"/>
          </p:nvPr>
        </p:nvSpPr>
        <p:spPr/>
        <p:txBody>
          <a:bodyPr/>
          <a:lstStyle/>
          <a:p>
            <a:pPr algn="ctr"/>
            <a:r>
              <a:rPr lang="en-US" dirty="0">
                <a:latin typeface="Garamond" panose="02020404030301010803" pitchFamily="18" charset="0"/>
              </a:rPr>
              <a:t>Lack of Rough Proportionality</a:t>
            </a:r>
          </a:p>
        </p:txBody>
      </p:sp>
      <p:sp>
        <p:nvSpPr>
          <p:cNvPr id="4" name="Text Placeholder 3">
            <a:extLst>
              <a:ext uri="{FF2B5EF4-FFF2-40B4-BE49-F238E27FC236}">
                <a16:creationId xmlns:a16="http://schemas.microsoft.com/office/drawing/2014/main" id="{D402602B-7B40-4B0E-808B-3EFB4B4E9DD8}"/>
              </a:ext>
            </a:extLst>
          </p:cNvPr>
          <p:cNvSpPr>
            <a:spLocks noGrp="1"/>
          </p:cNvSpPr>
          <p:nvPr>
            <p:ph idx="1"/>
          </p:nvPr>
        </p:nvSpPr>
        <p:spPr/>
        <p:txBody>
          <a:bodyPr>
            <a:normAutofit fontScale="85000" lnSpcReduction="20000"/>
          </a:bodyPr>
          <a:lstStyle/>
          <a:p>
            <a:r>
              <a:rPr lang="en-US" dirty="0">
                <a:latin typeface="Garamond" panose="02020404030301010803" pitchFamily="18" charset="0"/>
              </a:rPr>
              <a:t>Stafford Hansell Road is the current point of access for the Existing </a:t>
            </a:r>
            <a:r>
              <a:rPr lang="en-US" i="1" u="sng" dirty="0">
                <a:latin typeface="Garamond" panose="02020404030301010803" pitchFamily="18" charset="0"/>
              </a:rPr>
              <a:t>Approved</a:t>
            </a:r>
            <a:r>
              <a:rPr lang="en-US" dirty="0">
                <a:latin typeface="Garamond" panose="02020404030301010803" pitchFamily="18" charset="0"/>
              </a:rPr>
              <a:t> Mining Operations, is a paved County road providing access to a dwelling and the Existing </a:t>
            </a:r>
            <a:r>
              <a:rPr lang="en-US" i="1" u="sng" dirty="0">
                <a:latin typeface="Garamond" panose="02020404030301010803" pitchFamily="18" charset="0"/>
              </a:rPr>
              <a:t>Approved</a:t>
            </a:r>
            <a:r>
              <a:rPr lang="en-US" dirty="0">
                <a:latin typeface="Garamond" panose="02020404030301010803" pitchFamily="18" charset="0"/>
              </a:rPr>
              <a:t> Mining Operations that are not changing under the proposal. </a:t>
            </a:r>
          </a:p>
          <a:p>
            <a:r>
              <a:rPr lang="en-US" dirty="0">
                <a:latin typeface="Garamond" panose="02020404030301010803" pitchFamily="18" charset="0"/>
              </a:rPr>
              <a:t>Applicant also has property right of access at another location on Stafford Hansell Road that may not be taking without meeting rough proportionality.</a:t>
            </a:r>
          </a:p>
          <a:p>
            <a:r>
              <a:rPr lang="en-US" dirty="0">
                <a:latin typeface="Garamond" panose="02020404030301010803" pitchFamily="18" charset="0"/>
              </a:rPr>
              <a:t>The applicant has indicated that an access will be requested to Colonel Jordan Road, a paved County road in good condition, </a:t>
            </a:r>
            <a:r>
              <a:rPr lang="en-US" b="1" dirty="0">
                <a:latin typeface="Garamond" panose="02020404030301010803" pitchFamily="18" charset="0"/>
              </a:rPr>
              <a:t>in the future </a:t>
            </a:r>
            <a:r>
              <a:rPr lang="en-US" dirty="0">
                <a:latin typeface="Garamond" panose="02020404030301010803" pitchFamily="18" charset="0"/>
              </a:rPr>
              <a:t>when activities within the mining area require it. They understand a county access permit will be required and don’t mind making sure it is 1320’ from the interchange, even though that cannot be required.  But it is not needed now.  And there is no showing of either essential nexus or rough proportionality for it now.  </a:t>
            </a:r>
          </a:p>
          <a:p>
            <a:r>
              <a:rPr lang="en-US" dirty="0">
                <a:latin typeface="Garamond" panose="02020404030301010803" pitchFamily="18" charset="0"/>
              </a:rPr>
              <a:t>Center Street is an undeveloped public right of way almost a mile from the current access point along County roads and over a ½ mile from current mining operations across the subject property.</a:t>
            </a:r>
          </a:p>
          <a:p>
            <a:endParaRPr lang="en-US" dirty="0">
              <a:latin typeface="Garamond" panose="02020404030301010803" pitchFamily="18" charset="0"/>
            </a:endParaRPr>
          </a:p>
        </p:txBody>
      </p:sp>
    </p:spTree>
    <p:extLst>
      <p:ext uri="{BB962C8B-B14F-4D97-AF65-F5344CB8AC3E}">
        <p14:creationId xmlns:p14="http://schemas.microsoft.com/office/powerpoint/2010/main" val="139054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9F87-7FA6-4B63-A849-A786C2C67BCA}"/>
              </a:ext>
            </a:extLst>
          </p:cNvPr>
          <p:cNvSpPr>
            <a:spLocks noGrp="1"/>
          </p:cNvSpPr>
          <p:nvPr>
            <p:ph type="title"/>
          </p:nvPr>
        </p:nvSpPr>
        <p:spPr/>
        <p:txBody>
          <a:bodyPr>
            <a:normAutofit/>
          </a:bodyPr>
          <a:lstStyle/>
          <a:p>
            <a:pPr algn="ctr"/>
            <a:r>
              <a:rPr lang="en-US" sz="4200" dirty="0">
                <a:latin typeface="Garamond" panose="02020404030301010803" pitchFamily="18" charset="0"/>
              </a:rPr>
              <a:t>Neither Essential Nexus Nor Rough Proportionality are Met</a:t>
            </a:r>
          </a:p>
        </p:txBody>
      </p:sp>
      <p:sp>
        <p:nvSpPr>
          <p:cNvPr id="3" name="Content Placeholder 2">
            <a:extLst>
              <a:ext uri="{FF2B5EF4-FFF2-40B4-BE49-F238E27FC236}">
                <a16:creationId xmlns:a16="http://schemas.microsoft.com/office/drawing/2014/main" id="{F8E8A4A4-D8F2-4E04-947C-38278316EBFD}"/>
              </a:ext>
            </a:extLst>
          </p:cNvPr>
          <p:cNvSpPr>
            <a:spLocks noGrp="1"/>
          </p:cNvSpPr>
          <p:nvPr>
            <p:ph idx="1"/>
          </p:nvPr>
        </p:nvSpPr>
        <p:spPr/>
        <p:txBody>
          <a:bodyPr/>
          <a:lstStyle/>
          <a:p>
            <a:pPr marL="0" indent="0">
              <a:buNone/>
            </a:pPr>
            <a:r>
              <a:rPr lang="en-US" dirty="0">
                <a:latin typeface="Garamond" panose="02020404030301010803" pitchFamily="18" charset="0"/>
              </a:rPr>
              <a:t>Three proposed Conditions of Approval fail to meet the required constitutional tests and should be rejected:</a:t>
            </a:r>
          </a:p>
          <a:p>
            <a:pPr marL="514350" indent="-514350">
              <a:buAutoNum type="arabicPeriod" startAt="2"/>
            </a:pPr>
            <a:r>
              <a:rPr lang="en-US" dirty="0">
                <a:latin typeface="Garamond" panose="02020404030301010803" pitchFamily="18" charset="0"/>
              </a:rPr>
              <a:t>Obtain an Umatilla County Public Works Road Approach Permit for Colonel Jordan Road to Center Street, to be named Noble Road.</a:t>
            </a:r>
          </a:p>
          <a:p>
            <a:pPr marL="514350" indent="-514350">
              <a:buAutoNum type="arabicPeriod" startAt="2"/>
            </a:pPr>
            <a:r>
              <a:rPr lang="en-US" dirty="0">
                <a:latin typeface="Garamond" panose="02020404030301010803" pitchFamily="18" charset="0"/>
              </a:rPr>
              <a:t>Improve the existing [40]-foot public right of way, Center Street, to be named Noble Road to the gravel County Road standard.  [The ROW is actually only 30’.]</a:t>
            </a:r>
          </a:p>
          <a:p>
            <a:pPr marL="514350" indent="-514350">
              <a:buAutoNum type="arabicPeriod" startAt="2"/>
            </a:pPr>
            <a:r>
              <a:rPr lang="en-US" dirty="0">
                <a:latin typeface="Garamond" panose="02020404030301010803" pitchFamily="18" charset="0"/>
              </a:rPr>
              <a:t>Discontinue the site access from Stafford Hansell Road.</a:t>
            </a:r>
          </a:p>
        </p:txBody>
      </p:sp>
    </p:spTree>
    <p:extLst>
      <p:ext uri="{BB962C8B-B14F-4D97-AF65-F5344CB8AC3E}">
        <p14:creationId xmlns:p14="http://schemas.microsoft.com/office/powerpoint/2010/main" val="873543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B6C7-2CB4-4A7E-B0A4-9E88B0B39CBB}"/>
              </a:ext>
            </a:extLst>
          </p:cNvPr>
          <p:cNvSpPr>
            <a:spLocks noGrp="1"/>
          </p:cNvSpPr>
          <p:nvPr>
            <p:ph type="title"/>
          </p:nvPr>
        </p:nvSpPr>
        <p:spPr/>
        <p:txBody>
          <a:bodyPr>
            <a:normAutofit/>
          </a:bodyPr>
          <a:lstStyle/>
          <a:p>
            <a:r>
              <a:rPr lang="en-US" sz="4000" dirty="0">
                <a:latin typeface="Garamond" panose="02020404030301010803" pitchFamily="18" charset="0"/>
              </a:rPr>
              <a:t>Applicant’s Request of the Planning Commission</a:t>
            </a:r>
            <a:r>
              <a:rPr lang="en-US" sz="4000" dirty="0"/>
              <a:t>:</a:t>
            </a:r>
          </a:p>
        </p:txBody>
      </p:sp>
      <p:sp>
        <p:nvSpPr>
          <p:cNvPr id="3" name="Content Placeholder 2">
            <a:extLst>
              <a:ext uri="{FF2B5EF4-FFF2-40B4-BE49-F238E27FC236}">
                <a16:creationId xmlns:a16="http://schemas.microsoft.com/office/drawing/2014/main" id="{D9128DB7-EE1F-480B-A725-70B93E3EB837}"/>
              </a:ext>
            </a:extLst>
          </p:cNvPr>
          <p:cNvSpPr>
            <a:spLocks noGrp="1"/>
          </p:cNvSpPr>
          <p:nvPr>
            <p:ph idx="1"/>
          </p:nvPr>
        </p:nvSpPr>
        <p:spPr/>
        <p:txBody>
          <a:bodyPr>
            <a:normAutofit fontScale="92500" lnSpcReduction="10000"/>
          </a:bodyPr>
          <a:lstStyle/>
          <a:p>
            <a:r>
              <a:rPr lang="en-US" dirty="0">
                <a:latin typeface="Garamond" panose="02020404030301010803" pitchFamily="18" charset="0"/>
              </a:rPr>
              <a:t>Amend the Staff Report to remove and amend the findings related to the IAMP and the relocation of the access from Stafford Hansell Road to Colonel Jordan Road via Center Street (Noble Road). Pages 10-11, 15, 29, and 33. </a:t>
            </a:r>
          </a:p>
          <a:p>
            <a:r>
              <a:rPr lang="en-US" dirty="0">
                <a:latin typeface="Garamond" panose="02020404030301010803" pitchFamily="18" charset="0"/>
              </a:rPr>
              <a:t>Remove Conditions of Approval 2, 3, and 4. Pages 33-34.</a:t>
            </a:r>
          </a:p>
          <a:p>
            <a:r>
              <a:rPr lang="en-US" dirty="0">
                <a:latin typeface="Garamond" panose="02020404030301010803" pitchFamily="18" charset="0"/>
              </a:rPr>
              <a:t>Include a Condition of Approval to require that if the applicant requests a future access to Colonel Jordan Road, that the applicant must obtain a county access permit.</a:t>
            </a:r>
          </a:p>
          <a:p>
            <a:r>
              <a:rPr lang="en-US" dirty="0">
                <a:latin typeface="Garamond" panose="02020404030301010803" pitchFamily="18" charset="0"/>
              </a:rPr>
              <a:t>The applicant does not object that such new access to Colonel Jordan be required to meet the 1320-foot access standard, even though it does not apply.  You can impose </a:t>
            </a:r>
            <a:r>
              <a:rPr lang="en-US">
                <a:latin typeface="Garamond" panose="02020404030301010803" pitchFamily="18" charset="0"/>
              </a:rPr>
              <a:t>a condition that </a:t>
            </a:r>
            <a:r>
              <a:rPr lang="en-US" dirty="0">
                <a:latin typeface="Garamond" panose="02020404030301010803" pitchFamily="18" charset="0"/>
              </a:rPr>
              <a:t>any new access on Colonel Jordan is 1320’ from the interchange.  </a:t>
            </a:r>
          </a:p>
        </p:txBody>
      </p:sp>
    </p:spTree>
    <p:extLst>
      <p:ext uri="{BB962C8B-B14F-4D97-AF65-F5344CB8AC3E}">
        <p14:creationId xmlns:p14="http://schemas.microsoft.com/office/powerpoint/2010/main" val="2884589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FDB4-ECC1-4D05-8959-C7DDCBC9E58E}"/>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2800" dirty="0">
                <a:latin typeface="Garamond" panose="02020404030301010803" pitchFamily="18" charset="0"/>
              </a:rPr>
              <a:t>Colonel</a:t>
            </a:r>
            <a:br>
              <a:rPr lang="en-US" sz="2800" dirty="0">
                <a:latin typeface="Garamond" panose="02020404030301010803" pitchFamily="18" charset="0"/>
              </a:rPr>
            </a:br>
            <a:r>
              <a:rPr lang="en-US" sz="2800" dirty="0">
                <a:latin typeface="Garamond" panose="02020404030301010803" pitchFamily="18" charset="0"/>
              </a:rPr>
              <a:t>Jordan</a:t>
            </a:r>
            <a:br>
              <a:rPr lang="en-US" sz="2800" dirty="0">
                <a:latin typeface="Garamond" panose="02020404030301010803" pitchFamily="18" charset="0"/>
              </a:rPr>
            </a:br>
            <a:r>
              <a:rPr lang="en-US" sz="2800" dirty="0">
                <a:latin typeface="Garamond" panose="02020404030301010803" pitchFamily="18" charset="0"/>
              </a:rPr>
              <a:t>Road</a:t>
            </a:r>
          </a:p>
        </p:txBody>
      </p:sp>
      <p:sp>
        <p:nvSpPr>
          <p:cNvPr id="4" name="Text Placeholder 3">
            <a:extLst>
              <a:ext uri="{FF2B5EF4-FFF2-40B4-BE49-F238E27FC236}">
                <a16:creationId xmlns:a16="http://schemas.microsoft.com/office/drawing/2014/main" id="{76028785-FC5D-4E2C-8FF5-10F4B3AAF901}"/>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latin typeface="Garamond" panose="02020404030301010803" pitchFamily="18" charset="0"/>
              </a:rPr>
              <a:t>This view is looking south along Colonel Jordan Road at about the 1320-feet point.</a:t>
            </a:r>
          </a:p>
        </p:txBody>
      </p:sp>
      <p:pic>
        <p:nvPicPr>
          <p:cNvPr id="6" name="Content Placeholder 5" descr="A picture containing text&#10;&#10;Description automatically generated">
            <a:extLst>
              <a:ext uri="{FF2B5EF4-FFF2-40B4-BE49-F238E27FC236}">
                <a16:creationId xmlns:a16="http://schemas.microsoft.com/office/drawing/2014/main" id="{7EE20314-CC47-4028-AC4C-21A636E461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875"/>
          <a:stretch/>
        </p:blipFill>
        <p:spPr>
          <a:xfrm rot="5400000">
            <a:off x="-1111204" y="1111204"/>
            <a:ext cx="6858000" cy="4635591"/>
          </a:xfrm>
          <a:prstGeom prst="rect">
            <a:avLst/>
          </a:prstGeom>
          <a:effectLst/>
        </p:spPr>
      </p:pic>
      <p:cxnSp>
        <p:nvCxnSpPr>
          <p:cNvPr id="13"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77A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810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B82D-9F54-4FE6-AF1A-591A5F84D406}"/>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AD068DC6-AC8E-4303-BF33-51CAF31C4A9D}"/>
              </a:ext>
            </a:extLst>
          </p:cNvPr>
          <p:cNvSpPr>
            <a:spLocks noGrp="1"/>
          </p:cNvSpPr>
          <p:nvPr>
            <p:ph idx="1"/>
          </p:nvPr>
        </p:nvSpPr>
        <p:spPr/>
        <p:txBody>
          <a:bodyPr/>
          <a:lstStyle/>
          <a:p>
            <a:r>
              <a:rPr lang="en-US" dirty="0">
                <a:latin typeface="Garamond" panose="02020404030301010803" pitchFamily="18" charset="0"/>
              </a:rPr>
              <a:t>Thank you for your time and consideration.  Do you have any questions?  </a:t>
            </a:r>
          </a:p>
        </p:txBody>
      </p:sp>
    </p:spTree>
    <p:extLst>
      <p:ext uri="{BB962C8B-B14F-4D97-AF65-F5344CB8AC3E}">
        <p14:creationId xmlns:p14="http://schemas.microsoft.com/office/powerpoint/2010/main" val="2606182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5561-1463-4D18-B3CB-2850519C7A3B}"/>
              </a:ext>
            </a:extLst>
          </p:cNvPr>
          <p:cNvSpPr>
            <a:spLocks noGrp="1"/>
          </p:cNvSpPr>
          <p:nvPr>
            <p:ph type="title"/>
          </p:nvPr>
        </p:nvSpPr>
        <p:spPr/>
        <p:txBody>
          <a:bodyPr/>
          <a:lstStyle/>
          <a:p>
            <a:pPr algn="ctr"/>
            <a:r>
              <a:rPr lang="en-US" dirty="0">
                <a:latin typeface="Garamond" panose="02020404030301010803" pitchFamily="18" charset="0"/>
              </a:rPr>
              <a:t>Background and History</a:t>
            </a:r>
          </a:p>
        </p:txBody>
      </p:sp>
      <p:sp>
        <p:nvSpPr>
          <p:cNvPr id="3" name="Content Placeholder 2">
            <a:extLst>
              <a:ext uri="{FF2B5EF4-FFF2-40B4-BE49-F238E27FC236}">
                <a16:creationId xmlns:a16="http://schemas.microsoft.com/office/drawing/2014/main" id="{099F8A5A-0E18-45D4-BB36-62FAE1D1B6A1}"/>
              </a:ext>
            </a:extLst>
          </p:cNvPr>
          <p:cNvSpPr>
            <a:spLocks noGrp="1"/>
          </p:cNvSpPr>
          <p:nvPr>
            <p:ph idx="1"/>
          </p:nvPr>
        </p:nvSpPr>
        <p:spPr/>
        <p:txBody>
          <a:bodyPr>
            <a:normAutofit fontScale="92500"/>
          </a:bodyPr>
          <a:lstStyle/>
          <a:p>
            <a:r>
              <a:rPr lang="en-US" u="sng" dirty="0">
                <a:latin typeface="Garamond" panose="02020404030301010803" pitchFamily="18" charset="0"/>
              </a:rPr>
              <a:t>Why this application</a:t>
            </a:r>
            <a:r>
              <a:rPr lang="en-US" dirty="0">
                <a:latin typeface="Garamond" panose="02020404030301010803" pitchFamily="18" charset="0"/>
              </a:rPr>
              <a:t>?  It was recently discovered that the office building had been inadvertently established on TL 900.  Therefore, TL 900 had to be added to significant site list and the 2012 CUP mining operations approval.  </a:t>
            </a:r>
          </a:p>
          <a:p>
            <a:r>
              <a:rPr lang="en-US" dirty="0">
                <a:latin typeface="Garamond" panose="02020404030301010803" pitchFamily="18" charset="0"/>
              </a:rPr>
              <a:t>Given quality and quantity of material available on the Whole Site, applicant decided to add the rest of the property (about 85 acres) to the county inventory of significant sites and make the Whole 140-acre site a “Large Significant Site.”.</a:t>
            </a:r>
          </a:p>
          <a:p>
            <a:r>
              <a:rPr lang="en-US" dirty="0">
                <a:latin typeface="Garamond" panose="02020404030301010803" pitchFamily="18" charset="0"/>
              </a:rPr>
              <a:t>Accordingly, this is a request to make the </a:t>
            </a:r>
            <a:r>
              <a:rPr lang="en-US" b="1" dirty="0">
                <a:latin typeface="Garamond" panose="02020404030301010803" pitchFamily="18" charset="0"/>
              </a:rPr>
              <a:t>entire 140-acre subject property </a:t>
            </a:r>
            <a:r>
              <a:rPr lang="en-US" dirty="0">
                <a:latin typeface="Garamond" panose="02020404030301010803" pitchFamily="18" charset="0"/>
              </a:rPr>
              <a:t>a “large significant site” composed of TLs 400, 500, 600, 1400, and 1500 (in </a:t>
            </a:r>
            <a:r>
              <a:rPr lang="en-US" dirty="0" err="1">
                <a:latin typeface="Garamond" panose="02020404030301010803" pitchFamily="18" charset="0"/>
              </a:rPr>
              <a:t>4N</a:t>
            </a:r>
            <a:r>
              <a:rPr lang="en-US" dirty="0">
                <a:latin typeface="Garamond" panose="02020404030301010803" pitchFamily="18" charset="0"/>
              </a:rPr>
              <a:t> 27 36) and tax lot 900 (in </a:t>
            </a:r>
            <a:r>
              <a:rPr lang="en-US" dirty="0" err="1">
                <a:latin typeface="Garamond" panose="02020404030301010803" pitchFamily="18" charset="0"/>
              </a:rPr>
              <a:t>4N</a:t>
            </a:r>
            <a:r>
              <a:rPr lang="en-US" dirty="0">
                <a:latin typeface="Garamond" panose="02020404030301010803" pitchFamily="18" charset="0"/>
              </a:rPr>
              <a:t> 27 25) (Proposed </a:t>
            </a:r>
            <a:r>
              <a:rPr lang="en-US" i="1" u="sng" dirty="0">
                <a:latin typeface="Garamond" panose="02020404030301010803" pitchFamily="18" charset="0"/>
              </a:rPr>
              <a:t>New</a:t>
            </a:r>
            <a:r>
              <a:rPr lang="en-US" dirty="0">
                <a:latin typeface="Garamond" panose="02020404030301010803" pitchFamily="18" charset="0"/>
              </a:rPr>
              <a:t> Mining Operations) and TLs 700 and 800 (Existing </a:t>
            </a:r>
            <a:r>
              <a:rPr lang="en-US" i="1" u="sng" dirty="0">
                <a:latin typeface="Garamond" panose="02020404030301010803" pitchFamily="18" charset="0"/>
              </a:rPr>
              <a:t>Approved</a:t>
            </a:r>
            <a:r>
              <a:rPr lang="en-US" dirty="0">
                <a:latin typeface="Garamond" panose="02020404030301010803" pitchFamily="18" charset="0"/>
              </a:rPr>
              <a:t> Mining Operations</a:t>
            </a:r>
            <a:r>
              <a:rPr lang="en-US" b="1" dirty="0">
                <a:latin typeface="Garamond" panose="02020404030301010803" pitchFamily="18" charset="0"/>
              </a:rPr>
              <a:t>)</a:t>
            </a:r>
            <a:r>
              <a:rPr lang="en-US" dirty="0">
                <a:latin typeface="Garamond" panose="02020404030301010803" pitchFamily="18" charset="0"/>
              </a:rPr>
              <a:t>. </a:t>
            </a:r>
          </a:p>
          <a:p>
            <a:endParaRPr lang="en-US" dirty="0">
              <a:latin typeface="Garamond" panose="02020404030301010803" pitchFamily="18" charset="0"/>
            </a:endParaRPr>
          </a:p>
        </p:txBody>
      </p:sp>
    </p:spTree>
    <p:extLst>
      <p:ext uri="{BB962C8B-B14F-4D97-AF65-F5344CB8AC3E}">
        <p14:creationId xmlns:p14="http://schemas.microsoft.com/office/powerpoint/2010/main" val="4177416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835A-543A-40BF-B109-3035A81D9FEB}"/>
              </a:ext>
            </a:extLst>
          </p:cNvPr>
          <p:cNvSpPr>
            <a:spLocks noGrp="1"/>
          </p:cNvSpPr>
          <p:nvPr>
            <p:ph type="title"/>
          </p:nvPr>
        </p:nvSpPr>
        <p:spPr/>
        <p:txBody>
          <a:bodyPr/>
          <a:lstStyle/>
          <a:p>
            <a:pPr algn="ctr"/>
            <a:r>
              <a:rPr lang="en-US" dirty="0">
                <a:latin typeface="Garamond" panose="02020404030301010803" pitchFamily="18" charset="0"/>
              </a:rPr>
              <a:t>Background and History</a:t>
            </a:r>
          </a:p>
        </p:txBody>
      </p:sp>
      <p:sp>
        <p:nvSpPr>
          <p:cNvPr id="3" name="Content Placeholder 2">
            <a:extLst>
              <a:ext uri="{FF2B5EF4-FFF2-40B4-BE49-F238E27FC236}">
                <a16:creationId xmlns:a16="http://schemas.microsoft.com/office/drawing/2014/main" id="{623F7279-4459-4DF2-ABFE-FBF1169E3E65}"/>
              </a:ext>
            </a:extLst>
          </p:cNvPr>
          <p:cNvSpPr>
            <a:spLocks noGrp="1"/>
          </p:cNvSpPr>
          <p:nvPr>
            <p:ph idx="1"/>
          </p:nvPr>
        </p:nvSpPr>
        <p:spPr/>
        <p:txBody>
          <a:bodyPr>
            <a:normAutofit fontScale="92500" lnSpcReduction="10000"/>
          </a:bodyPr>
          <a:lstStyle/>
          <a:p>
            <a:r>
              <a:rPr lang="en-US" dirty="0">
                <a:latin typeface="Garamond" panose="02020404030301010803" pitchFamily="18" charset="0"/>
              </a:rPr>
              <a:t>The existing approved access on Stafford Hansell, serves the existing dwelling and the Existing </a:t>
            </a:r>
            <a:r>
              <a:rPr lang="en-US" i="1" u="sng" dirty="0">
                <a:latin typeface="Garamond" panose="02020404030301010803" pitchFamily="18" charset="0"/>
              </a:rPr>
              <a:t>Approved</a:t>
            </a:r>
            <a:r>
              <a:rPr lang="en-US" dirty="0">
                <a:latin typeface="Garamond" panose="02020404030301010803" pitchFamily="18" charset="0"/>
              </a:rPr>
              <a:t> Mining Operations.  The existing access to Stafford Hansell is on 900.</a:t>
            </a:r>
            <a:endParaRPr lang="en-US" dirty="0">
              <a:highlight>
                <a:srgbClr val="FFFF00"/>
              </a:highlight>
              <a:latin typeface="Garamond" panose="02020404030301010803" pitchFamily="18" charset="0"/>
            </a:endParaRPr>
          </a:p>
          <a:p>
            <a:r>
              <a:rPr lang="en-US" dirty="0">
                <a:latin typeface="Garamond" panose="02020404030301010803" pitchFamily="18" charset="0"/>
              </a:rPr>
              <a:t>The Existing </a:t>
            </a:r>
            <a:r>
              <a:rPr lang="en-US" i="1" u="sng" dirty="0">
                <a:latin typeface="Garamond" panose="02020404030301010803" pitchFamily="18" charset="0"/>
              </a:rPr>
              <a:t>Approved</a:t>
            </a:r>
            <a:r>
              <a:rPr lang="en-US" dirty="0">
                <a:latin typeface="Garamond" panose="02020404030301010803" pitchFamily="18" charset="0"/>
              </a:rPr>
              <a:t> Mining Operations that take their access off Stafford Hansel Rd., </a:t>
            </a:r>
            <a:r>
              <a:rPr lang="en-US" b="1" dirty="0">
                <a:latin typeface="Garamond" panose="02020404030301010803" pitchFamily="18" charset="0"/>
              </a:rPr>
              <a:t>are not changing</a:t>
            </a:r>
            <a:r>
              <a:rPr lang="en-US" dirty="0">
                <a:latin typeface="Garamond" panose="02020404030301010803" pitchFamily="18" charset="0"/>
              </a:rPr>
              <a:t>.  The Existing </a:t>
            </a:r>
            <a:r>
              <a:rPr lang="en-US" i="1" u="sng" dirty="0">
                <a:latin typeface="Garamond" panose="02020404030301010803" pitchFamily="18" charset="0"/>
              </a:rPr>
              <a:t>Approved</a:t>
            </a:r>
            <a:r>
              <a:rPr lang="en-US" dirty="0">
                <a:latin typeface="Garamond" panose="02020404030301010803" pitchFamily="18" charset="0"/>
              </a:rPr>
              <a:t> Mining Operations Tax Lots are already a significant site (small significant site) and are already approved for mining.  </a:t>
            </a:r>
          </a:p>
          <a:p>
            <a:r>
              <a:rPr lang="en-US" dirty="0">
                <a:latin typeface="Garamond" panose="02020404030301010803" pitchFamily="18" charset="0"/>
              </a:rPr>
              <a:t>The changes being made by this proposal, are to allow the Proposed </a:t>
            </a:r>
            <a:r>
              <a:rPr lang="en-US" i="1" u="sng" dirty="0">
                <a:latin typeface="Garamond" panose="02020404030301010803" pitchFamily="18" charset="0"/>
              </a:rPr>
              <a:t>New</a:t>
            </a:r>
            <a:r>
              <a:rPr lang="en-US" dirty="0">
                <a:latin typeface="Garamond" panose="02020404030301010803" pitchFamily="18" charset="0"/>
              </a:rPr>
              <a:t> Mining Operations and to make the Whole 140-acre Site a “Large Significant Site.”</a:t>
            </a:r>
          </a:p>
          <a:p>
            <a:pPr marL="0" indent="0">
              <a:buNone/>
            </a:pPr>
            <a:r>
              <a:rPr lang="en-US" sz="2200" dirty="0">
                <a:latin typeface="Garamond" panose="02020404030301010803" pitchFamily="18" charset="0"/>
              </a:rPr>
              <a:t>Note: there is another property right of access on Stafford Hansell Road which the applicant may use in the future. Not at issue currently.</a:t>
            </a:r>
          </a:p>
          <a:p>
            <a:pPr marL="0" indent="0">
              <a:buNone/>
            </a:pPr>
            <a:endParaRPr lang="en-US" dirty="0">
              <a:highlight>
                <a:srgbClr val="FFFF00"/>
              </a:highlight>
              <a:latin typeface="Garamond" panose="02020404030301010803" pitchFamily="18" charset="0"/>
            </a:endParaRPr>
          </a:p>
        </p:txBody>
      </p:sp>
    </p:spTree>
    <p:extLst>
      <p:ext uri="{BB962C8B-B14F-4D97-AF65-F5344CB8AC3E}">
        <p14:creationId xmlns:p14="http://schemas.microsoft.com/office/powerpoint/2010/main" val="369717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rch&#10;&#10;Description automatically generated">
            <a:extLst>
              <a:ext uri="{FF2B5EF4-FFF2-40B4-BE49-F238E27FC236}">
                <a16:creationId xmlns:a16="http://schemas.microsoft.com/office/drawing/2014/main" id="{C42D5FAD-6D14-4037-B2AA-E1A7E0B65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151" y="394864"/>
            <a:ext cx="9297698" cy="6068272"/>
          </a:xfrm>
          <a:prstGeom prst="rect">
            <a:avLst/>
          </a:prstGeom>
        </p:spPr>
      </p:pic>
    </p:spTree>
    <p:extLst>
      <p:ext uri="{BB962C8B-B14F-4D97-AF65-F5344CB8AC3E}">
        <p14:creationId xmlns:p14="http://schemas.microsoft.com/office/powerpoint/2010/main" val="491017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DBBD-B85A-4B1C-A4E8-259C0AB3B9F3}"/>
              </a:ext>
            </a:extLst>
          </p:cNvPr>
          <p:cNvSpPr>
            <a:spLocks noGrp="1"/>
          </p:cNvSpPr>
          <p:nvPr>
            <p:ph type="title"/>
          </p:nvPr>
        </p:nvSpPr>
        <p:spPr/>
        <p:txBody>
          <a:bodyPr/>
          <a:lstStyle/>
          <a:p>
            <a:pPr algn="ctr"/>
            <a:r>
              <a:rPr lang="en-US" dirty="0">
                <a:latin typeface="Garamond" panose="02020404030301010803" pitchFamily="18" charset="0"/>
              </a:rPr>
              <a:t>Background and History</a:t>
            </a:r>
          </a:p>
        </p:txBody>
      </p:sp>
      <p:sp>
        <p:nvSpPr>
          <p:cNvPr id="3" name="Content Placeholder 2">
            <a:extLst>
              <a:ext uri="{FF2B5EF4-FFF2-40B4-BE49-F238E27FC236}">
                <a16:creationId xmlns:a16="http://schemas.microsoft.com/office/drawing/2014/main" id="{7A0D5F2A-57DE-4B80-A82D-94236C7B9D1E}"/>
              </a:ext>
            </a:extLst>
          </p:cNvPr>
          <p:cNvSpPr>
            <a:spLocks noGrp="1"/>
          </p:cNvSpPr>
          <p:nvPr>
            <p:ph idx="1"/>
          </p:nvPr>
        </p:nvSpPr>
        <p:spPr/>
        <p:txBody>
          <a:bodyPr>
            <a:normAutofit fontScale="92500"/>
          </a:bodyPr>
          <a:lstStyle/>
          <a:p>
            <a:r>
              <a:rPr lang="en-US" dirty="0">
                <a:latin typeface="Garamond" panose="02020404030301010803" pitchFamily="18" charset="0"/>
              </a:rPr>
              <a:t>Existing dwelling will be removed when mining needed where it is situated – likely up to 30 years.</a:t>
            </a:r>
          </a:p>
          <a:p>
            <a:r>
              <a:rPr lang="en-US" dirty="0">
                <a:latin typeface="Garamond" panose="02020404030301010803" pitchFamily="18" charset="0"/>
              </a:rPr>
              <a:t>Until then, the dwelling is rented, and the occupants require use of the existing Stafford Hansell access.</a:t>
            </a:r>
          </a:p>
          <a:p>
            <a:r>
              <a:rPr lang="en-US" dirty="0">
                <a:latin typeface="Garamond" panose="02020404030301010803" pitchFamily="18" charset="0"/>
              </a:rPr>
              <a:t>Existing </a:t>
            </a:r>
            <a:r>
              <a:rPr lang="en-US" i="1" u="sng" dirty="0">
                <a:latin typeface="Garamond" panose="02020404030301010803" pitchFamily="18" charset="0"/>
              </a:rPr>
              <a:t>Approved</a:t>
            </a:r>
            <a:r>
              <a:rPr lang="en-US" dirty="0">
                <a:latin typeface="Garamond" panose="02020404030301010803" pitchFamily="18" charset="0"/>
              </a:rPr>
              <a:t> Mining Operations continue to require Stafford Hansell access.</a:t>
            </a:r>
          </a:p>
          <a:p>
            <a:r>
              <a:rPr lang="en-US" dirty="0">
                <a:latin typeface="Garamond" panose="02020404030301010803" pitchFamily="18" charset="0"/>
              </a:rPr>
              <a:t>Any new Colonel Jordan access would serve the Proposed </a:t>
            </a:r>
            <a:r>
              <a:rPr lang="en-US" i="1" u="sng" dirty="0">
                <a:latin typeface="Garamond" panose="02020404030301010803" pitchFamily="18" charset="0"/>
              </a:rPr>
              <a:t>New</a:t>
            </a:r>
            <a:r>
              <a:rPr lang="en-US" dirty="0">
                <a:latin typeface="Garamond" panose="02020404030301010803" pitchFamily="18" charset="0"/>
              </a:rPr>
              <a:t> Mining Operations only.</a:t>
            </a:r>
          </a:p>
          <a:p>
            <a:r>
              <a:rPr lang="en-US" dirty="0">
                <a:latin typeface="Garamond" panose="02020404030301010803" pitchFamily="18" charset="0"/>
              </a:rPr>
              <a:t>Any new Colonel Jordan access will meet the requested access spacing from the interchange of 1320’ – but nothing justifies that alternative access yet.  </a:t>
            </a:r>
          </a:p>
        </p:txBody>
      </p:sp>
    </p:spTree>
    <p:extLst>
      <p:ext uri="{BB962C8B-B14F-4D97-AF65-F5344CB8AC3E}">
        <p14:creationId xmlns:p14="http://schemas.microsoft.com/office/powerpoint/2010/main" val="3881281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5B5F-DBDA-4CA4-975B-783DD28F05F9}"/>
              </a:ext>
            </a:extLst>
          </p:cNvPr>
          <p:cNvSpPr>
            <a:spLocks noGrp="1"/>
          </p:cNvSpPr>
          <p:nvPr>
            <p:ph type="title"/>
          </p:nvPr>
        </p:nvSpPr>
        <p:spPr>
          <a:xfrm>
            <a:off x="839788" y="365126"/>
            <a:ext cx="10515600" cy="958708"/>
          </a:xfrm>
        </p:spPr>
        <p:txBody>
          <a:bodyPr/>
          <a:lstStyle/>
          <a:p>
            <a:r>
              <a:rPr lang="en-US" dirty="0">
                <a:latin typeface="Garamond" panose="02020404030301010803" pitchFamily="18" charset="0"/>
              </a:rPr>
              <a:t>Accesses along Stafford Hansell Road</a:t>
            </a:r>
          </a:p>
        </p:txBody>
      </p:sp>
      <p:sp>
        <p:nvSpPr>
          <p:cNvPr id="3" name="Text Placeholder 2">
            <a:extLst>
              <a:ext uri="{FF2B5EF4-FFF2-40B4-BE49-F238E27FC236}">
                <a16:creationId xmlns:a16="http://schemas.microsoft.com/office/drawing/2014/main" id="{3ED16D29-7ECC-4D0B-8EE6-4A664E70895D}"/>
              </a:ext>
            </a:extLst>
          </p:cNvPr>
          <p:cNvSpPr>
            <a:spLocks noGrp="1"/>
          </p:cNvSpPr>
          <p:nvPr>
            <p:ph type="body" idx="1"/>
          </p:nvPr>
        </p:nvSpPr>
        <p:spPr>
          <a:xfrm>
            <a:off x="839788" y="1433015"/>
            <a:ext cx="5157787" cy="823912"/>
          </a:xfrm>
        </p:spPr>
        <p:txBody>
          <a:bodyPr>
            <a:normAutofit lnSpcReduction="10000"/>
          </a:bodyPr>
          <a:lstStyle/>
          <a:p>
            <a:r>
              <a:rPr lang="en-US" dirty="0">
                <a:latin typeface="Garamond" panose="02020404030301010803" pitchFamily="18" charset="0"/>
              </a:rPr>
              <a:t>Rock It #2 Access</a:t>
            </a:r>
          </a:p>
          <a:p>
            <a:r>
              <a:rPr lang="en-US" dirty="0">
                <a:latin typeface="Garamond" panose="02020404030301010803" pitchFamily="18" charset="0"/>
              </a:rPr>
              <a:t>Managed one way in and out</a:t>
            </a:r>
          </a:p>
        </p:txBody>
      </p:sp>
      <p:pic>
        <p:nvPicPr>
          <p:cNvPr id="8" name="Content Placeholder 7" descr="A picture containing sky, outdoor, blue, outdoor object&#10;&#10;Description automatically generated">
            <a:extLst>
              <a:ext uri="{FF2B5EF4-FFF2-40B4-BE49-F238E27FC236}">
                <a16:creationId xmlns:a16="http://schemas.microsoft.com/office/drawing/2014/main" id="{B6EAA2B6-0EDD-470B-99E0-82841CFA05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6612" y="2256927"/>
            <a:ext cx="5038461" cy="3932736"/>
          </a:xfrm>
        </p:spPr>
      </p:pic>
      <p:sp>
        <p:nvSpPr>
          <p:cNvPr id="5" name="Text Placeholder 4">
            <a:extLst>
              <a:ext uri="{FF2B5EF4-FFF2-40B4-BE49-F238E27FC236}">
                <a16:creationId xmlns:a16="http://schemas.microsoft.com/office/drawing/2014/main" id="{E1AD3AD8-618F-4286-83EE-D645F6E2939F}"/>
              </a:ext>
            </a:extLst>
          </p:cNvPr>
          <p:cNvSpPr>
            <a:spLocks noGrp="1"/>
          </p:cNvSpPr>
          <p:nvPr>
            <p:ph type="body" sz="quarter" idx="3"/>
          </p:nvPr>
        </p:nvSpPr>
        <p:spPr>
          <a:xfrm>
            <a:off x="6172200" y="5373855"/>
            <a:ext cx="5183188" cy="958708"/>
          </a:xfrm>
        </p:spPr>
        <p:txBody>
          <a:bodyPr>
            <a:normAutofit lnSpcReduction="10000"/>
          </a:bodyPr>
          <a:lstStyle/>
          <a:p>
            <a:r>
              <a:rPr lang="en-US" dirty="0">
                <a:latin typeface="Garamond" panose="02020404030301010803" pitchFamily="18" charset="0"/>
              </a:rPr>
              <a:t>Truck Stop Access</a:t>
            </a:r>
          </a:p>
          <a:p>
            <a:r>
              <a:rPr lang="en-US" dirty="0">
                <a:latin typeface="Garamond" panose="02020404030301010803" pitchFamily="18" charset="0"/>
              </a:rPr>
              <a:t>Two uncontrolled access points</a:t>
            </a:r>
          </a:p>
        </p:txBody>
      </p:sp>
      <p:pic>
        <p:nvPicPr>
          <p:cNvPr id="10" name="Content Placeholder 9">
            <a:extLst>
              <a:ext uri="{FF2B5EF4-FFF2-40B4-BE49-F238E27FC236}">
                <a16:creationId xmlns:a16="http://schemas.microsoft.com/office/drawing/2014/main" id="{65D1E7B1-7A90-42E8-8332-A09065A6B44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7284821" y="1613521"/>
            <a:ext cx="4367284" cy="3514957"/>
          </a:xfrm>
        </p:spPr>
      </p:pic>
    </p:spTree>
    <p:extLst>
      <p:ext uri="{BB962C8B-B14F-4D97-AF65-F5344CB8AC3E}">
        <p14:creationId xmlns:p14="http://schemas.microsoft.com/office/powerpoint/2010/main" val="2338993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5C81-82A9-4D23-99FC-57BE8A820B4B}"/>
              </a:ext>
            </a:extLst>
          </p:cNvPr>
          <p:cNvSpPr>
            <a:spLocks noGrp="1"/>
          </p:cNvSpPr>
          <p:nvPr>
            <p:ph type="title"/>
          </p:nvPr>
        </p:nvSpPr>
        <p:spPr>
          <a:xfrm>
            <a:off x="838200" y="211015"/>
            <a:ext cx="10515600" cy="817685"/>
          </a:xfrm>
        </p:spPr>
        <p:txBody>
          <a:bodyPr>
            <a:normAutofit/>
          </a:bodyPr>
          <a:lstStyle/>
          <a:p>
            <a:pPr algn="ctr"/>
            <a:r>
              <a:rPr lang="en-US" dirty="0">
                <a:latin typeface="Garamond" panose="02020404030301010803" pitchFamily="18" charset="0"/>
              </a:rPr>
              <a:t>Request: </a:t>
            </a:r>
          </a:p>
        </p:txBody>
      </p:sp>
      <p:sp>
        <p:nvSpPr>
          <p:cNvPr id="3" name="Content Placeholder 2">
            <a:extLst>
              <a:ext uri="{FF2B5EF4-FFF2-40B4-BE49-F238E27FC236}">
                <a16:creationId xmlns:a16="http://schemas.microsoft.com/office/drawing/2014/main" id="{2D1E5298-9AB6-4E14-A478-1F34EAF1E6F3}"/>
              </a:ext>
            </a:extLst>
          </p:cNvPr>
          <p:cNvSpPr>
            <a:spLocks noGrp="1"/>
          </p:cNvSpPr>
          <p:nvPr>
            <p:ph idx="1"/>
          </p:nvPr>
        </p:nvSpPr>
        <p:spPr>
          <a:xfrm>
            <a:off x="158262" y="1195754"/>
            <a:ext cx="11966330" cy="4981209"/>
          </a:xfrm>
        </p:spPr>
        <p:txBody>
          <a:bodyPr>
            <a:normAutofit fontScale="85000" lnSpcReduction="20000"/>
          </a:bodyPr>
          <a:lstStyle/>
          <a:p>
            <a:r>
              <a:rPr lang="en-US" dirty="0">
                <a:latin typeface="Garamond" panose="02020404030301010803" pitchFamily="18" charset="0"/>
              </a:rPr>
              <a:t>List the </a:t>
            </a:r>
            <a:r>
              <a:rPr lang="en-US" b="1" dirty="0">
                <a:latin typeface="Garamond" panose="02020404030301010803" pitchFamily="18" charset="0"/>
              </a:rPr>
              <a:t>Whole Site </a:t>
            </a:r>
            <a:r>
              <a:rPr lang="en-US" dirty="0">
                <a:latin typeface="Garamond" panose="02020404030301010803" pitchFamily="18" charset="0"/>
              </a:rPr>
              <a:t>- approximately 140-acres - as a large significant site.</a:t>
            </a:r>
          </a:p>
          <a:p>
            <a:r>
              <a:rPr lang="en-US" dirty="0">
                <a:latin typeface="Garamond" panose="02020404030301010803" pitchFamily="18" charset="0"/>
              </a:rPr>
              <a:t>Apply the Aggregate Resource Overlay Zone to TLs 400, 500, 600, 700, 800, 1400, and 1500 of Assessor’s Map 4N 27 36 and tax lot 900 of Assessor’s Map 4N 27 to allow mining and related activities (Existing and Proposed, or </a:t>
            </a:r>
            <a:r>
              <a:rPr lang="en-US" i="1" dirty="0">
                <a:latin typeface="Garamond" panose="02020404030301010803" pitchFamily="18" charset="0"/>
              </a:rPr>
              <a:t>Whole</a:t>
            </a:r>
            <a:r>
              <a:rPr lang="en-US" dirty="0">
                <a:latin typeface="Garamond" panose="02020404030301010803" pitchFamily="18" charset="0"/>
              </a:rPr>
              <a:t> Mining Operation).  </a:t>
            </a:r>
          </a:p>
          <a:p>
            <a:r>
              <a:rPr lang="en-US" dirty="0">
                <a:latin typeface="Garamond" panose="02020404030301010803" pitchFamily="18" charset="0"/>
              </a:rPr>
              <a:t>Allow Proposed </a:t>
            </a:r>
            <a:r>
              <a:rPr lang="en-US" i="1" u="sng" dirty="0">
                <a:latin typeface="Garamond" panose="02020404030301010803" pitchFamily="18" charset="0"/>
              </a:rPr>
              <a:t>New</a:t>
            </a:r>
            <a:r>
              <a:rPr lang="en-US" dirty="0">
                <a:latin typeface="Garamond" panose="02020404030301010803" pitchFamily="18" charset="0"/>
              </a:rPr>
              <a:t> Mining Operations.  NOTE: Mining operations are already allowed on the Existing </a:t>
            </a:r>
            <a:r>
              <a:rPr lang="en-US" i="1" u="sng" dirty="0">
                <a:latin typeface="Garamond" panose="02020404030301010803" pitchFamily="18" charset="0"/>
              </a:rPr>
              <a:t>Approved</a:t>
            </a:r>
            <a:r>
              <a:rPr lang="en-US" dirty="0">
                <a:latin typeface="Garamond" panose="02020404030301010803" pitchFamily="18" charset="0"/>
              </a:rPr>
              <a:t> Mining Operations (TLs 700 and 800).</a:t>
            </a:r>
          </a:p>
          <a:p>
            <a:r>
              <a:rPr lang="en-US" dirty="0">
                <a:latin typeface="Garamond" panose="02020404030301010803" pitchFamily="18" charset="0"/>
              </a:rPr>
              <a:t>Allow stockpiling of the excavated material - Proposed </a:t>
            </a:r>
            <a:r>
              <a:rPr lang="en-US" i="1" u="sng" dirty="0">
                <a:latin typeface="Garamond" panose="02020404030301010803" pitchFamily="18" charset="0"/>
              </a:rPr>
              <a:t>New</a:t>
            </a:r>
            <a:r>
              <a:rPr lang="en-US" dirty="0">
                <a:latin typeface="Garamond" panose="02020404030301010803" pitchFamily="18" charset="0"/>
              </a:rPr>
              <a:t> Mining Operations on the new TLs.</a:t>
            </a:r>
          </a:p>
          <a:p>
            <a:r>
              <a:rPr lang="en-US" dirty="0">
                <a:latin typeface="Garamond" panose="02020404030301010803" pitchFamily="18" charset="0"/>
              </a:rPr>
              <a:t>Allow processing of the excavated material - Proposed </a:t>
            </a:r>
            <a:r>
              <a:rPr lang="en-US" i="1" u="sng" dirty="0">
                <a:latin typeface="Garamond" panose="02020404030301010803" pitchFamily="18" charset="0"/>
              </a:rPr>
              <a:t>New</a:t>
            </a:r>
            <a:r>
              <a:rPr lang="en-US" dirty="0">
                <a:latin typeface="Garamond" panose="02020404030301010803" pitchFamily="18" charset="0"/>
              </a:rPr>
              <a:t> Mining Operations on the new TLs.</a:t>
            </a:r>
          </a:p>
          <a:p>
            <a:r>
              <a:rPr lang="en-US" dirty="0">
                <a:latin typeface="Garamond" panose="02020404030301010803" pitchFamily="18" charset="0"/>
              </a:rPr>
              <a:t>Allow an additional batch plant for excavated material - Proposed </a:t>
            </a:r>
            <a:r>
              <a:rPr lang="en-US" i="1" u="sng" dirty="0">
                <a:latin typeface="Garamond" panose="02020404030301010803" pitchFamily="18" charset="0"/>
              </a:rPr>
              <a:t>New</a:t>
            </a:r>
            <a:r>
              <a:rPr lang="en-US" dirty="0">
                <a:latin typeface="Garamond" panose="02020404030301010803" pitchFamily="18" charset="0"/>
              </a:rPr>
              <a:t> Mining Operations on the new TLs.</a:t>
            </a:r>
          </a:p>
          <a:p>
            <a:r>
              <a:rPr lang="en-US" dirty="0">
                <a:latin typeface="Garamond" panose="02020404030301010803" pitchFamily="18" charset="0"/>
              </a:rPr>
              <a:t>NOTE: Asphalt batching is already approved for Tax Lots 700 and 800 as part of the Existing </a:t>
            </a:r>
            <a:r>
              <a:rPr lang="en-US" i="1" u="sng" dirty="0">
                <a:latin typeface="Garamond" panose="02020404030301010803" pitchFamily="18" charset="0"/>
              </a:rPr>
              <a:t>Approved</a:t>
            </a:r>
            <a:r>
              <a:rPr lang="en-US" dirty="0">
                <a:latin typeface="Garamond" panose="02020404030301010803" pitchFamily="18" charset="0"/>
              </a:rPr>
              <a:t> Mining Operations.</a:t>
            </a:r>
          </a:p>
          <a:p>
            <a:r>
              <a:rPr lang="en-US" dirty="0">
                <a:latin typeface="Garamond" panose="02020404030301010803" pitchFamily="18" charset="0"/>
              </a:rPr>
              <a:t>Not impose unconstitutional exactions of closing the existing access for unchanged operations and requiring the applicant to build out a whole new road (undeveloped Center Street) that does not now exist.  </a:t>
            </a:r>
          </a:p>
        </p:txBody>
      </p:sp>
    </p:spTree>
    <p:extLst>
      <p:ext uri="{BB962C8B-B14F-4D97-AF65-F5344CB8AC3E}">
        <p14:creationId xmlns:p14="http://schemas.microsoft.com/office/powerpoint/2010/main" val="69374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4EAF0123-8749-4FAC-A270-C22008456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231" y="432969"/>
            <a:ext cx="7973538" cy="5992061"/>
          </a:xfrm>
          <a:prstGeom prst="rect">
            <a:avLst/>
          </a:prstGeom>
        </p:spPr>
      </p:pic>
    </p:spTree>
    <p:extLst>
      <p:ext uri="{BB962C8B-B14F-4D97-AF65-F5344CB8AC3E}">
        <p14:creationId xmlns:p14="http://schemas.microsoft.com/office/powerpoint/2010/main" val="2194627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2971</Words>
  <Application>Microsoft Office PowerPoint</Application>
  <PresentationFormat>Widescreen</PresentationFormat>
  <Paragraphs>181</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Garamond</vt:lpstr>
      <vt:lpstr>Office Theme</vt:lpstr>
      <vt:lpstr>ROCK IT #2 QUARRY</vt:lpstr>
      <vt:lpstr>Background and History</vt:lpstr>
      <vt:lpstr>Background and History</vt:lpstr>
      <vt:lpstr>Background and History</vt:lpstr>
      <vt:lpstr>PowerPoint Presentation</vt:lpstr>
      <vt:lpstr>Background and History</vt:lpstr>
      <vt:lpstr>Accesses along Stafford Hansell Road</vt:lpstr>
      <vt:lpstr>Request: </vt:lpstr>
      <vt:lpstr>PowerPoint Presentation</vt:lpstr>
      <vt:lpstr>Site and surrounding area facts:</vt:lpstr>
      <vt:lpstr>Site Meets Significance Tests for “Large Significant Site.”</vt:lpstr>
      <vt:lpstr>Potential Conflicts:</vt:lpstr>
      <vt:lpstr>No New Traffic Impacts to Justify Proposed Condition to Close Existing  Stafford Hansell Access Or to Improve Center Street </vt:lpstr>
      <vt:lpstr>County Staff Requested Exactions</vt:lpstr>
      <vt:lpstr>Exactions Primer </vt:lpstr>
      <vt:lpstr>County Planning Department Access Exactions Lack Essential Nexus</vt:lpstr>
      <vt:lpstr>CENTER STREET</vt:lpstr>
      <vt:lpstr>Lack of Essential Nexus:</vt:lpstr>
      <vt:lpstr>The view of Colonel Jordan Road from Freedom Lane – to the south and to the north Freedom Lane is approximately 900 feet from the Interchange</vt:lpstr>
      <vt:lpstr>No Rough Proportionality</vt:lpstr>
      <vt:lpstr>Rough Proportionality Cannot be Met</vt:lpstr>
      <vt:lpstr>Lack of Rough Proportionality</vt:lpstr>
      <vt:lpstr>Neither Essential Nexus Nor Rough Proportionality are Met</vt:lpstr>
      <vt:lpstr>Applicant’s Request of the Planning Commission:</vt:lpstr>
      <vt:lpstr>Colonel Jordan Road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 IT #2 QUARRY</dc:title>
  <dc:creator>Carla McLane</dc:creator>
  <cp:lastModifiedBy>Doug Olsen</cp:lastModifiedBy>
  <cp:revision>4</cp:revision>
  <cp:lastPrinted>2022-06-01T15:10:49Z</cp:lastPrinted>
  <dcterms:created xsi:type="dcterms:W3CDTF">2022-04-27T03:41:34Z</dcterms:created>
  <dcterms:modified xsi:type="dcterms:W3CDTF">2022-06-01T15:11:02Z</dcterms:modified>
</cp:coreProperties>
</file>